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C60204"/>
    <a:srgbClr val="F208D6"/>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B5134-905E-446B-8BA9-9B613B4F7340}" v="9" dt="2024-06-18T03:35:07.570"/>
    <p1510:client id="{E745C639-F78A-42F0-8739-4E6C4E972D01}" v="3" dt="2024-06-18T03:13:09.5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39" autoAdjust="0"/>
    <p:restoredTop sz="86423" autoAdjust="0"/>
  </p:normalViewPr>
  <p:slideViewPr>
    <p:cSldViewPr snapToGrid="0">
      <p:cViewPr>
        <p:scale>
          <a:sx n="88" d="100"/>
          <a:sy n="88" d="100"/>
        </p:scale>
        <p:origin x="88" y="144"/>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okawa hiroshi(細川 博司 TEC □ＲＳ本□ＲＳＳＳ□ＲＳＤＭ)" userId="16333bf4-240b-49f2-80b8-f419aff058dd" providerId="ADAL" clId="{E745C639-F78A-42F0-8739-4E6C4E972D01}"/>
    <pc:docChg chg="modSld">
      <pc:chgData name="hosokawa hiroshi(細川 博司 TEC □ＲＳ本□ＲＳＳＳ□ＲＳＤＭ)" userId="16333bf4-240b-49f2-80b8-f419aff058dd" providerId="ADAL" clId="{E745C639-F78A-42F0-8739-4E6C4E972D01}" dt="2024-06-18T03:14:47.798" v="227" actId="20577"/>
      <pc:docMkLst>
        <pc:docMk/>
      </pc:docMkLst>
      <pc:sldChg chg="addSp modSp mod">
        <pc:chgData name="hosokawa hiroshi(細川 博司 TEC □ＲＳ本□ＲＳＳＳ□ＲＳＤＭ)" userId="16333bf4-240b-49f2-80b8-f419aff058dd" providerId="ADAL" clId="{E745C639-F78A-42F0-8739-4E6C4E972D01}" dt="2024-06-18T03:12:26.246" v="160" actId="20577"/>
        <pc:sldMkLst>
          <pc:docMk/>
          <pc:sldMk cId="2790154070" sldId="259"/>
        </pc:sldMkLst>
        <pc:spChg chg="add mod">
          <ac:chgData name="hosokawa hiroshi(細川 博司 TEC □ＲＳ本□ＲＳＳＳ□ＲＳＤＭ)" userId="16333bf4-240b-49f2-80b8-f419aff058dd" providerId="ADAL" clId="{E745C639-F78A-42F0-8739-4E6C4E972D01}" dt="2024-06-18T02:51:43.816" v="69" actId="208"/>
          <ac:spMkLst>
            <pc:docMk/>
            <pc:sldMk cId="2790154070" sldId="259"/>
            <ac:spMk id="3" creationId="{D74709AC-2CEF-57BB-F50C-7D12190D6B42}"/>
          </ac:spMkLst>
        </pc:spChg>
        <pc:spChg chg="add mod">
          <ac:chgData name="hosokawa hiroshi(細川 博司 TEC □ＲＳ本□ＲＳＳＳ□ＲＳＤＭ)" userId="16333bf4-240b-49f2-80b8-f419aff058dd" providerId="ADAL" clId="{E745C639-F78A-42F0-8739-4E6C4E972D01}" dt="2024-06-18T03:12:26.246" v="160" actId="20577"/>
          <ac:spMkLst>
            <pc:docMk/>
            <pc:sldMk cId="2790154070" sldId="259"/>
            <ac:spMk id="51" creationId="{DF6929C9-7B49-731D-0E2E-3673675CCA21}"/>
          </ac:spMkLst>
        </pc:spChg>
        <pc:cxnChg chg="add mod">
          <ac:chgData name="hosokawa hiroshi(細川 博司 TEC □ＲＳ本□ＲＳＳＳ□ＲＳＤＭ)" userId="16333bf4-240b-49f2-80b8-f419aff058dd" providerId="ADAL" clId="{E745C639-F78A-42F0-8739-4E6C4E972D01}" dt="2024-06-18T02:51:53.530" v="71" actId="208"/>
          <ac:cxnSpMkLst>
            <pc:docMk/>
            <pc:sldMk cId="2790154070" sldId="259"/>
            <ac:cxnSpMk id="50" creationId="{E5D97D9E-47BB-955A-45E3-9A4C31F1C380}"/>
          </ac:cxnSpMkLst>
        </pc:cxnChg>
        <pc:cxnChg chg="add mod">
          <ac:chgData name="hosokawa hiroshi(細川 博司 TEC □ＲＳ本□ＲＳＳＳ□ＲＳＤＭ)" userId="16333bf4-240b-49f2-80b8-f419aff058dd" providerId="ADAL" clId="{E745C639-F78A-42F0-8739-4E6C4E972D01}" dt="2024-06-18T03:12:15.271" v="135" actId="14100"/>
          <ac:cxnSpMkLst>
            <pc:docMk/>
            <pc:sldMk cId="2790154070" sldId="259"/>
            <ac:cxnSpMk id="52" creationId="{BCB02CCC-5506-29F4-8269-C1AF44692A00}"/>
          </ac:cxnSpMkLst>
        </pc:cxnChg>
      </pc:sldChg>
      <pc:sldChg chg="addSp modSp mod">
        <pc:chgData name="hosokawa hiroshi(細川 博司 TEC □ＲＳ本□ＲＳＳＳ□ＲＳＤＭ)" userId="16333bf4-240b-49f2-80b8-f419aff058dd" providerId="ADAL" clId="{E745C639-F78A-42F0-8739-4E6C4E972D01}" dt="2024-06-18T03:14:47.798" v="227" actId="20577"/>
        <pc:sldMkLst>
          <pc:docMk/>
          <pc:sldMk cId="2067675967" sldId="260"/>
        </pc:sldMkLst>
        <pc:spChg chg="add mod">
          <ac:chgData name="hosokawa hiroshi(細川 博司 TEC □ＲＳ本□ＲＳＳＳ□ＲＳＤＭ)" userId="16333bf4-240b-49f2-80b8-f419aff058dd" providerId="ADAL" clId="{E745C639-F78A-42F0-8739-4E6C4E972D01}" dt="2024-06-18T03:14:47.798" v="227" actId="20577"/>
          <ac:spMkLst>
            <pc:docMk/>
            <pc:sldMk cId="2067675967" sldId="260"/>
            <ac:spMk id="5" creationId="{892226C5-642F-41C2-BE3D-6EDC3B2749AA}"/>
          </ac:spMkLst>
        </pc:spChg>
        <pc:cxnChg chg="add mod">
          <ac:chgData name="hosokawa hiroshi(細川 博司 TEC □ＲＳ本□ＲＳＳＳ□ＲＳＤＭ)" userId="16333bf4-240b-49f2-80b8-f419aff058dd" providerId="ADAL" clId="{E745C639-F78A-42F0-8739-4E6C4E972D01}" dt="2024-06-18T03:13:45.384" v="168" actId="14100"/>
          <ac:cxnSpMkLst>
            <pc:docMk/>
            <pc:sldMk cId="2067675967" sldId="260"/>
            <ac:cxnSpMk id="7" creationId="{9B780CA5-DDCD-F2CC-FBD6-A30D2207F78D}"/>
          </ac:cxnSpMkLst>
        </pc:cxnChg>
      </pc:sldChg>
    </pc:docChg>
  </pc:docChgLst>
  <pc:docChgLst>
    <pc:chgData name="fujita kei(藤田 圭 TEC □ＲＳ本□ＲＳＳＳ□ＲＳＤＭ)" userId="4e2416aa-e8f0-4604-8a29-7738b4294d25" providerId="ADAL" clId="{1B3B5134-905E-446B-8BA9-9B613B4F7340}"/>
    <pc:docChg chg="custSel modSld">
      <pc:chgData name="fujita kei(藤田 圭 TEC □ＲＳ本□ＲＳＳＳ□ＲＳＤＭ)" userId="4e2416aa-e8f0-4604-8a29-7738b4294d25" providerId="ADAL" clId="{1B3B5134-905E-446B-8BA9-9B613B4F7340}" dt="2024-06-18T03:36:28.372" v="506" actId="478"/>
      <pc:docMkLst>
        <pc:docMk/>
      </pc:docMkLst>
      <pc:sldChg chg="addSp delSp modSp mod">
        <pc:chgData name="fujita kei(藤田 圭 TEC □ＲＳ本□ＲＳＳＳ□ＲＳＤＭ)" userId="4e2416aa-e8f0-4604-8a29-7738b4294d25" providerId="ADAL" clId="{1B3B5134-905E-446B-8BA9-9B613B4F7340}" dt="2024-06-18T03:36:28.372" v="506" actId="478"/>
        <pc:sldMkLst>
          <pc:docMk/>
          <pc:sldMk cId="2790154070" sldId="259"/>
        </pc:sldMkLst>
        <pc:spChg chg="add del mod">
          <ac:chgData name="fujita kei(藤田 圭 TEC □ＲＳ本□ＲＳＳＳ□ＲＳＤＭ)" userId="4e2416aa-e8f0-4604-8a29-7738b4294d25" providerId="ADAL" clId="{1B3B5134-905E-446B-8BA9-9B613B4F7340}" dt="2024-06-17T05:40:44.374" v="185" actId="478"/>
          <ac:spMkLst>
            <pc:docMk/>
            <pc:sldMk cId="2790154070" sldId="259"/>
            <ac:spMk id="3" creationId="{EE21AA0B-9963-C52A-FA4D-D6F9EE089736}"/>
          </ac:spMkLst>
        </pc:spChg>
        <pc:spChg chg="mod">
          <ac:chgData name="fujita kei(藤田 圭 TEC □ＲＳ本□ＲＳＳＳ□ＲＳＤＭ)" userId="4e2416aa-e8f0-4604-8a29-7738b4294d25" providerId="ADAL" clId="{1B3B5134-905E-446B-8BA9-9B613B4F7340}" dt="2024-06-17T06:05:14.719" v="456" actId="13926"/>
          <ac:spMkLst>
            <pc:docMk/>
            <pc:sldMk cId="2790154070" sldId="259"/>
            <ac:spMk id="6" creationId="{00000000-0008-0000-0000-000008000000}"/>
          </ac:spMkLst>
        </pc:spChg>
        <pc:spChg chg="add mod">
          <ac:chgData name="fujita kei(藤田 圭 TEC □ＲＳ本□ＲＳＳＳ□ＲＳＤＭ)" userId="4e2416aa-e8f0-4604-8a29-7738b4294d25" providerId="ADAL" clId="{1B3B5134-905E-446B-8BA9-9B613B4F7340}" dt="2024-06-17T05:37:58.577" v="87" actId="14100"/>
          <ac:spMkLst>
            <pc:docMk/>
            <pc:sldMk cId="2790154070" sldId="259"/>
            <ac:spMk id="19" creationId="{278172F0-FF91-6789-DC02-338EA6AFD05E}"/>
          </ac:spMkLst>
        </pc:spChg>
        <pc:spChg chg="add mod">
          <ac:chgData name="fujita kei(藤田 圭 TEC □ＲＳ本□ＲＳＳＳ□ＲＳＤＭ)" userId="4e2416aa-e8f0-4604-8a29-7738b4294d25" providerId="ADAL" clId="{1B3B5134-905E-446B-8BA9-9B613B4F7340}" dt="2024-06-17T05:40:19.173" v="184" actId="14100"/>
          <ac:spMkLst>
            <pc:docMk/>
            <pc:sldMk cId="2790154070" sldId="259"/>
            <ac:spMk id="25" creationId="{C6C403B3-15CD-8909-E758-1692940E5C77}"/>
          </ac:spMkLst>
        </pc:spChg>
        <pc:spChg chg="add mod">
          <ac:chgData name="fujita kei(藤田 圭 TEC □ＲＳ本□ＲＳＳＳ□ＲＳＤＭ)" userId="4e2416aa-e8f0-4604-8a29-7738b4294d25" providerId="ADAL" clId="{1B3B5134-905E-446B-8BA9-9B613B4F7340}" dt="2024-06-17T05:44:20.082" v="279" actId="14100"/>
          <ac:spMkLst>
            <pc:docMk/>
            <pc:sldMk cId="2790154070" sldId="259"/>
            <ac:spMk id="40" creationId="{D2539074-CF1C-D05B-3631-B8EE5C6B4D73}"/>
          </ac:spMkLst>
        </pc:spChg>
        <pc:spChg chg="add mod">
          <ac:chgData name="fujita kei(藤田 圭 TEC □ＲＳ本□ＲＳＳＳ□ＲＳＤＭ)" userId="4e2416aa-e8f0-4604-8a29-7738b4294d25" providerId="ADAL" clId="{1B3B5134-905E-446B-8BA9-9B613B4F7340}" dt="2024-06-17T05:59:37.077" v="381" actId="20577"/>
          <ac:spMkLst>
            <pc:docMk/>
            <pc:sldMk cId="2790154070" sldId="259"/>
            <ac:spMk id="41" creationId="{3DC8FCDF-062B-20B1-837A-B05F952F01B6}"/>
          </ac:spMkLst>
        </pc:spChg>
        <pc:spChg chg="add mod">
          <ac:chgData name="fujita kei(藤田 圭 TEC □ＲＳ本□ＲＳＳＳ□ＲＳＤＭ)" userId="4e2416aa-e8f0-4604-8a29-7738b4294d25" providerId="ADAL" clId="{1B3B5134-905E-446B-8BA9-9B613B4F7340}" dt="2024-06-17T06:02:02.306" v="451" actId="14100"/>
          <ac:spMkLst>
            <pc:docMk/>
            <pc:sldMk cId="2790154070" sldId="259"/>
            <ac:spMk id="42" creationId="{967B2CB0-7061-B8FF-41D3-0A0D4299A6A8}"/>
          </ac:spMkLst>
        </pc:spChg>
        <pc:spChg chg="add del mod">
          <ac:chgData name="fujita kei(藤田 圭 TEC □ＲＳ本□ＲＳＳＳ□ＲＳＤＭ)" userId="4e2416aa-e8f0-4604-8a29-7738b4294d25" providerId="ADAL" clId="{1B3B5134-905E-446B-8BA9-9B613B4F7340}" dt="2024-06-18T03:36:25.142" v="505" actId="478"/>
          <ac:spMkLst>
            <pc:docMk/>
            <pc:sldMk cId="2790154070" sldId="259"/>
            <ac:spMk id="44" creationId="{829C773F-CDE3-C2FC-FF9A-398E793B4A9C}"/>
          </ac:spMkLst>
        </pc:spChg>
        <pc:spChg chg="add mod">
          <ac:chgData name="fujita kei(藤田 圭 TEC □ＲＳ本□ＲＳＳＳ□ＲＳＤＭ)" userId="4e2416aa-e8f0-4604-8a29-7738b4294d25" providerId="ADAL" clId="{1B3B5134-905E-446B-8BA9-9B613B4F7340}" dt="2024-06-17T06:05:39.380" v="484" actId="14100"/>
          <ac:spMkLst>
            <pc:docMk/>
            <pc:sldMk cId="2790154070" sldId="259"/>
            <ac:spMk id="45" creationId="{1C833B8B-C329-DE5E-1BA9-D5885C97CD7C}"/>
          </ac:spMkLst>
        </pc:spChg>
        <pc:spChg chg="del">
          <ac:chgData name="fujita kei(藤田 圭 TEC □ＲＳ本□ＲＳＳＳ□ＲＳＤＭ)" userId="4e2416aa-e8f0-4604-8a29-7738b4294d25" providerId="ADAL" clId="{1B3B5134-905E-446B-8BA9-9B613B4F7340}" dt="2024-06-18T03:36:17.812" v="504" actId="478"/>
          <ac:spMkLst>
            <pc:docMk/>
            <pc:sldMk cId="2790154070" sldId="259"/>
            <ac:spMk id="51" creationId="{DF6929C9-7B49-731D-0E2E-3673675CCA21}"/>
          </ac:spMkLst>
        </pc:spChg>
        <pc:graphicFrameChg chg="modGraphic">
          <ac:chgData name="fujita kei(藤田 圭 TEC □ＲＳ本□ＲＳＳＳ□ＲＳＤＭ)" userId="4e2416aa-e8f0-4604-8a29-7738b4294d25" providerId="ADAL" clId="{1B3B5134-905E-446B-8BA9-9B613B4F7340}" dt="2024-06-17T06:00:15.438" v="382" actId="13926"/>
          <ac:graphicFrameMkLst>
            <pc:docMk/>
            <pc:sldMk cId="2790154070" sldId="259"/>
            <ac:graphicFrameMk id="87" creationId="{00000000-0000-0000-0000-000000000000}"/>
          </ac:graphicFrameMkLst>
        </pc:graphicFrameChg>
        <pc:cxnChg chg="del mod">
          <ac:chgData name="fujita kei(藤田 圭 TEC □ＲＳ本□ＲＳＳＳ□ＲＳＤＭ)" userId="4e2416aa-e8f0-4604-8a29-7738b4294d25" providerId="ADAL" clId="{1B3B5134-905E-446B-8BA9-9B613B4F7340}" dt="2024-06-18T03:36:28.372" v="506" actId="478"/>
          <ac:cxnSpMkLst>
            <pc:docMk/>
            <pc:sldMk cId="2790154070" sldId="259"/>
            <ac:cxnSpMk id="52" creationId="{BCB02CCC-5506-29F4-8269-C1AF44692A00}"/>
          </ac:cxnSpMkLst>
        </pc:cxnChg>
      </pc:sldChg>
      <pc:sldChg chg="addSp modSp mod">
        <pc:chgData name="fujita kei(藤田 圭 TEC □ＲＳ本□ＲＳＳＳ□ＲＳＤＭ)" userId="4e2416aa-e8f0-4604-8a29-7738b4294d25" providerId="ADAL" clId="{1B3B5134-905E-446B-8BA9-9B613B4F7340}" dt="2024-06-17T06:15:01.326" v="503" actId="20577"/>
        <pc:sldMkLst>
          <pc:docMk/>
          <pc:sldMk cId="2067675967" sldId="260"/>
        </pc:sldMkLst>
        <pc:spChg chg="add mod">
          <ac:chgData name="fujita kei(藤田 圭 TEC □ＲＳ本□ＲＳＳＳ□ＲＳＤＭ)" userId="4e2416aa-e8f0-4604-8a29-7738b4294d25" providerId="ADAL" clId="{1B3B5134-905E-446B-8BA9-9B613B4F7340}" dt="2024-06-17T06:14:03.437" v="501" actId="255"/>
          <ac:spMkLst>
            <pc:docMk/>
            <pc:sldMk cId="2067675967" sldId="260"/>
            <ac:spMk id="3" creationId="{D3122BAF-1CF6-E361-F664-43B8B42DAD22}"/>
          </ac:spMkLst>
        </pc:spChg>
        <pc:spChg chg="mod">
          <ac:chgData name="fujita kei(藤田 圭 TEC □ＲＳ本□ＲＳＳＳ□ＲＳＤＭ)" userId="4e2416aa-e8f0-4604-8a29-7738b4294d25" providerId="ADAL" clId="{1B3B5134-905E-446B-8BA9-9B613B4F7340}" dt="2024-06-17T06:08:15.607" v="485" actId="20577"/>
          <ac:spMkLst>
            <pc:docMk/>
            <pc:sldMk cId="2067675967" sldId="260"/>
            <ac:spMk id="50" creationId="{D30FBF0C-4C0F-974E-878E-A26E7F1F360F}"/>
          </ac:spMkLst>
        </pc:spChg>
        <pc:spChg chg="mod">
          <ac:chgData name="fujita kei(藤田 圭 TEC □ＲＳ本□ＲＳＳＳ□ＲＳＤＭ)" userId="4e2416aa-e8f0-4604-8a29-7738b4294d25" providerId="ADAL" clId="{1B3B5134-905E-446B-8BA9-9B613B4F7340}" dt="2024-06-17T06:15:01.326" v="503" actId="20577"/>
          <ac:spMkLst>
            <pc:docMk/>
            <pc:sldMk cId="2067675967" sldId="260"/>
            <ac:spMk id="71" creationId="{00000000-0008-0000-0100-0000B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2025/4/8</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夏メニュー</a:t>
            </a:r>
            <a:r>
              <a:rPr lang="ja-JP" altLang="en-US" sz="2000" b="1" dirty="0">
                <a:solidFill>
                  <a:schemeClr val="bg1"/>
                </a:solidFill>
                <a:latin typeface="HG丸ｺﾞｼｯｸM-PRO"/>
                <a:ea typeface="HG丸ｺﾞｼｯｸM-PRO"/>
              </a:rPr>
              <a:t>の提案</a:t>
            </a: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1049">
            <a:extLst>
              <a:ext uri="{FF2B5EF4-FFF2-40B4-BE49-F238E27FC236}">
                <a16:creationId xmlns:a16="http://schemas.microsoft.com/office/drawing/2014/main" id="{B1031A6E-CF06-4ADD-8F58-815A5162568E}"/>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2"/>
                </a:solidFill>
                <a:latin typeface="HGS創英ﾌﾟﾚｾﾞﾝｽEB"/>
                <a:ea typeface="HGS創英ﾌﾟﾚｾﾞﾝｽEB"/>
                <a:cs typeface="Meiryo UI" panose="020B0604030504040204" pitchFamily="50" charset="-128"/>
              </a:rPr>
              <a:t>梅雨明け</a:t>
            </a:r>
            <a:r>
              <a:rPr lang="ja-JP" altLang="en-US" sz="4000" b="1">
                <a:solidFill>
                  <a:schemeClr val="accent2"/>
                </a:solidFill>
                <a:latin typeface="HGS創英ﾌﾟﾚｾﾞﾝｽEB"/>
                <a:ea typeface="HGS創英ﾌﾟﾚｾﾞﾝｽEB"/>
                <a:cs typeface="Meiryo UI" panose="020B0604030504040204" pitchFamily="50" charset="-128"/>
              </a:rPr>
              <a:t>・夏休みの</a:t>
            </a:r>
            <a:r>
              <a:rPr lang="ja-JP" altLang="en-US" sz="4000" b="1" dirty="0">
                <a:solidFill>
                  <a:schemeClr val="accent2"/>
                </a:solidFill>
                <a:latin typeface="HGS創英ﾌﾟﾚｾﾞﾝｽEB"/>
                <a:ea typeface="HGS創英ﾌﾟﾚｾﾞﾝｽEB"/>
                <a:cs typeface="Meiryo UI" panose="020B0604030504040204" pitchFamily="50" charset="-128"/>
              </a:rPr>
              <a:t>好機を逃さない！ </a:t>
            </a:r>
            <a:endParaRPr lang="en-US" altLang="ja-JP" sz="4000" b="1" dirty="0">
              <a:solidFill>
                <a:schemeClr val="accent2"/>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1">
                    <a:lumMod val="75000"/>
                  </a:schemeClr>
                </a:solidFill>
                <a:latin typeface="メイリオ"/>
                <a:ea typeface="メイリオ"/>
              </a:rPr>
              <a:t>〜 </a:t>
            </a:r>
            <a:r>
              <a:rPr lang="ja-JP" altLang="en-US" sz="2400" b="1" dirty="0">
                <a:solidFill>
                  <a:schemeClr val="accent1">
                    <a:lumMod val="75000"/>
                  </a:schemeClr>
                </a:solidFill>
                <a:latin typeface="メイリオ"/>
                <a:ea typeface="メイリオ"/>
              </a:rPr>
              <a:t>攻めの姿勢の店内づくり！ </a:t>
            </a:r>
            <a:r>
              <a:rPr lang="en-US" altLang="ja-JP" sz="2400" b="1" dirty="0">
                <a:solidFill>
                  <a:schemeClr val="accent1">
                    <a:lumMod val="75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1">
                  <a:lumMod val="75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39" name="AutoShape 66">
            <a:extLst>
              <a:ext uri="{FF2B5EF4-FFF2-40B4-BE49-F238E27FC236}">
                <a16:creationId xmlns:a16="http://schemas.microsoft.com/office/drawing/2014/main" id="{1847D922-95C1-0487-5B2E-1097278F037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●七夕</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⚫︎夏祭り</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⚫︎お中元</a:t>
            </a:r>
            <a:endParaRPr lang="en-US" altLang="ja-JP" sz="1400" dirty="0">
              <a:latin typeface="HG丸ｺﾞｼｯｸM-PRO"/>
              <a:ea typeface="HG丸ｺﾞｼｯｸM-PRO"/>
            </a:endParaRPr>
          </a:p>
        </p:txBody>
      </p:sp>
      <p:sp>
        <p:nvSpPr>
          <p:cNvPr id="41" name="AutoShape 66">
            <a:extLst>
              <a:ext uri="{FF2B5EF4-FFF2-40B4-BE49-F238E27FC236}">
                <a16:creationId xmlns:a16="http://schemas.microsoft.com/office/drawing/2014/main" id="{591FB5F9-CE90-3062-8C75-D23B2847C3D8}"/>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シジミ炊き込みご飯</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シジミの味噌汁</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ささみの梅大葉巻き</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シラスと大葉のパスタ</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2" name="AutoShape 17">
            <a:extLst>
              <a:ext uri="{FF2B5EF4-FFF2-40B4-BE49-F238E27FC236}">
                <a16:creationId xmlns:a16="http://schemas.microsoft.com/office/drawing/2014/main" id="{BE704100-44ED-E7E2-DF40-DD3BE5BD2CB4}"/>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７月の行事・行楽の季節商品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4" name="AutoShape 18">
            <a:extLst>
              <a:ext uri="{FF2B5EF4-FFF2-40B4-BE49-F238E27FC236}">
                <a16:creationId xmlns:a16="http://schemas.microsoft.com/office/drawing/2014/main" id="{29CEAC56-D5D1-15FF-E0AB-7BEA7D2E59F9}"/>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dirty="0">
                <a:latin typeface="HG丸ｺﾞｼｯｸM-PRO"/>
                <a:ea typeface="HG丸ｺﾞｼｯｸM-PRO"/>
              </a:rPr>
              <a:t>７</a:t>
            </a:r>
            <a:r>
              <a:rPr lang="ja-JP" altLang="en-US" sz="1400">
                <a:latin typeface="HG丸ｺﾞｼｯｸM-PRO"/>
                <a:ea typeface="HG丸ｺﾞｼｯｸM-PRO"/>
              </a:rPr>
              <a:t>月は、シジミ、大葉など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46" name="AutoShape 18">
            <a:extLst>
              <a:ext uri="{FF2B5EF4-FFF2-40B4-BE49-F238E27FC236}">
                <a16:creationId xmlns:a16="http://schemas.microsoft.com/office/drawing/2014/main" id="{165BAB87-2F75-C79E-5AF1-077F3A37167A}"/>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７</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48" name="AutoShape 18">
            <a:extLst>
              <a:ext uri="{FF2B5EF4-FFF2-40B4-BE49-F238E27FC236}">
                <a16:creationId xmlns:a16="http://schemas.microsoft.com/office/drawing/2014/main" id="{B992998E-E6E7-E8B3-A633-E2851D40CC0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７</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9" name="AutoShape 66">
            <a:extLst>
              <a:ext uri="{FF2B5EF4-FFF2-40B4-BE49-F238E27FC236}">
                <a16:creationId xmlns:a16="http://schemas.microsoft.com/office/drawing/2014/main" id="{1EC170F9-46E8-9E6E-FC50-C1CCAF1ABC76}"/>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シジミ、ハモ</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大葉、モロヘイヤ</a:t>
            </a:r>
            <a:endParaRPr lang="en-US" altLang="ja-JP" sz="1400" i="0" strike="noStrike" dirty="0">
              <a:latin typeface="HG丸ｺﾞｼｯｸM-PRO"/>
              <a:ea typeface="HG丸ｺﾞｼｯｸM-PRO"/>
            </a:endParaRPr>
          </a:p>
        </p:txBody>
      </p:sp>
      <p:sp>
        <p:nvSpPr>
          <p:cNvPr id="51" name="AutoShape 66">
            <a:extLst>
              <a:ext uri="{FF2B5EF4-FFF2-40B4-BE49-F238E27FC236}">
                <a16:creationId xmlns:a16="http://schemas.microsoft.com/office/drawing/2014/main" id="{E3D05E6B-6F88-9591-E52B-97F71F9E37E6}"/>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七夕レシピ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●土用の丑レシピ</a:t>
            </a:r>
            <a:endParaRPr lang="en-US" altLang="ja-JP" sz="1400" dirty="0">
              <a:latin typeface="HG丸ｺﾞｼｯｸM-PRO"/>
              <a:ea typeface="HG丸ｺﾞｼｯｸM-PRO"/>
            </a:endParaRPr>
          </a:p>
        </p:txBody>
      </p:sp>
      <p:sp>
        <p:nvSpPr>
          <p:cNvPr id="52" name="AutoShape 9">
            <a:extLst>
              <a:ext uri="{FF2B5EF4-FFF2-40B4-BE49-F238E27FC236}">
                <a16:creationId xmlns:a16="http://schemas.microsoft.com/office/drawing/2014/main" id="{CA4D75E7-67EB-B2E0-373D-F2AAB791E3C3}"/>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７</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7" name="Text Box 89">
            <a:extLst>
              <a:ext uri="{FF2B5EF4-FFF2-40B4-BE49-F238E27FC236}">
                <a16:creationId xmlns:a16="http://schemas.microsoft.com/office/drawing/2014/main" id="{F612D6DB-84DE-2968-20EA-C8162EF9A9DA}"/>
              </a:ext>
            </a:extLst>
          </p:cNvPr>
          <p:cNvSpPr txBox="1">
            <a:spLocks noChangeArrowheads="1"/>
          </p:cNvSpPr>
          <p:nvPr/>
        </p:nvSpPr>
        <p:spPr bwMode="auto">
          <a:xfrm>
            <a:off x="16338000" y="80316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4" name="表 41">
            <a:extLst>
              <a:ext uri="{FF2B5EF4-FFF2-40B4-BE49-F238E27FC236}">
                <a16:creationId xmlns:a16="http://schemas.microsoft.com/office/drawing/2014/main" id="{CE9C97D6-832A-5A30-258F-FAD0C685CE34}"/>
              </a:ext>
            </a:extLst>
          </p:cNvPr>
          <p:cNvGraphicFramePr>
            <a:graphicFrameLocks noGrp="1"/>
          </p:cNvGraphicFramePr>
          <p:nvPr>
            <p:extLst>
              <p:ext uri="{D42A27DB-BD31-4B8C-83A1-F6EECF244321}">
                <p14:modId xmlns:p14="http://schemas.microsoft.com/office/powerpoint/2010/main" val="1554990073"/>
              </p:ext>
            </p:extLst>
          </p:nvPr>
        </p:nvGraphicFramePr>
        <p:xfrm>
          <a:off x="1303557" y="1721723"/>
          <a:ext cx="19946376"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34416">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96633">
                  <a:extLst>
                    <a:ext uri="{9D8B030D-6E8A-4147-A177-3AD203B41FA5}">
                      <a16:colId xmlns:a16="http://schemas.microsoft.com/office/drawing/2014/main" val="778210961"/>
                    </a:ext>
                  </a:extLst>
                </a:gridCol>
                <a:gridCol w="573428">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ja-JP" altLang="en-US" sz="1100" u="none" strike="noStrike" dirty="0">
                          <a:solidFill>
                            <a:schemeClr val="tx1"/>
                          </a:solidFill>
                          <a:effectLst/>
                          <a:latin typeface="Meiryo UI"/>
                          <a:ea typeface="Meiryo UI"/>
                        </a:rPr>
                        <a:t>７</a:t>
                      </a:r>
                      <a:r>
                        <a:rPr lang="en-US" altLang="ja-JP" sz="1100" u="none" strike="noStrike" dirty="0">
                          <a:solidFill>
                            <a:schemeClr val="tx1"/>
                          </a:solidFill>
                          <a:effectLst/>
                          <a:latin typeface="Meiryo UI"/>
                          <a:ea typeface="Meiryo UI"/>
                        </a:rPr>
                        <a:t>/1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8/1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solidFill>
                      <a:srgbClr val="FFE1E1"/>
                    </a:solid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solidFill>
                      <a:schemeClr val="accent1">
                        <a:lumMod val="20000"/>
                        <a:lumOff val="80000"/>
                      </a:schemeClr>
                    </a:solid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extLst>
                  <a:ext uri="{0D108BD9-81ED-4DB2-BD59-A6C34878D82A}">
                    <a16:rowId xmlns:a16="http://schemas.microsoft.com/office/drawing/2014/main" val="970520599"/>
                  </a:ext>
                </a:extLst>
              </a:tr>
              <a:tr h="11034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rgbClr val="FFE1E1"/>
                    </a:solid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半夏生（はんげしょう）</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アマニの日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七味の日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梨の日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穴子の日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lang="ja-JP" altLang="en-US" sz="1100" b="0" i="0" u="none" strike="noStrike" kern="1200" noProof="0">
                          <a:solidFill>
                            <a:schemeClr val="tx1"/>
                          </a:solidFill>
                          <a:effectLst/>
                          <a:latin typeface="Meiryo UI"/>
                          <a:ea typeface="Meiryo UI"/>
                        </a:rPr>
                        <a:t>メロンの日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七夕・そうめんの日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なはの日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納豆の日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ロコモコ開きの日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人間ドックの日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一汁三菜の日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ゼリーの日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お中元</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駅弁記念日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減塩の日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頭髪の日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夏の土用丑の日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ハンバーガーの日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海の日</a:t>
                      </a:r>
                      <a:endParaRPr kumimoji="1" lang="ja-JP" altLang="en-US" sz="1100" u="none" strike="noStrike" kern="1200"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大暑（たいしょ）</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天ぷらの日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地蔵の縁日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かき氷の日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a:solidFill>
                            <a:schemeClr val="tx1"/>
                          </a:solidFill>
                          <a:effectLst/>
                          <a:latin typeface="Meiryo UI"/>
                          <a:ea typeface="Meiryo UI"/>
                        </a:rPr>
                        <a:t>スイカの日</a:t>
                      </a:r>
                      <a:endParaRPr lang="en-US" altLang="ja-JP" sz="11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b="0" i="0" u="none" strike="noStrike">
                          <a:solidFill>
                            <a:schemeClr val="tx1"/>
                          </a:solidFill>
                          <a:effectLst/>
                          <a:latin typeface="Meiryo UI"/>
                          <a:ea typeface="Meiryo UI"/>
                        </a:rPr>
                        <a:t>菜っ葉の日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福神漬の日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梅干しの日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そばの日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花火の日</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カレーうどんの日</a:t>
                      </a:r>
                      <a:endParaRPr kumimoji="1" lang="ja-JP" altLang="en-US" sz="1100" kern="120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はちみつの日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関西ではタコ、香川ではうどんを食べる習慣がある。一般的には浸透していないが、恵方巻きのように伸びが期待できる。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オメガ</a:t>
                      </a:r>
                      <a:r>
                        <a:rPr lang="en-US" altLang="ja-JP" sz="1200" u="none" strike="noStrike" dirty="0">
                          <a:solidFill>
                            <a:schemeClr val="tx1"/>
                          </a:solidFill>
                          <a:effectLst/>
                          <a:latin typeface="Meiryo UI"/>
                          <a:ea typeface="Meiryo UI"/>
                        </a:rPr>
                        <a:t>3</a:t>
                      </a:r>
                      <a:r>
                        <a:rPr lang="ja-JP" altLang="en-US" sz="1200" u="none" strike="noStrike" dirty="0">
                          <a:solidFill>
                            <a:schemeClr val="tx1"/>
                          </a:solidFill>
                          <a:effectLst/>
                          <a:latin typeface="Meiryo UI"/>
                          <a:ea typeface="Meiryo UI"/>
                        </a:rPr>
                        <a:t>脂肪酸を多く含んでいることから、健康オイルとして注目を集めているアマニ。</a:t>
                      </a:r>
                      <a:r>
                        <a:rPr lang="ja-JP" altLang="en-US" sz="1200" u="none" strike="noStrike">
                          <a:solidFill>
                            <a:schemeClr val="tx1"/>
                          </a:solidFill>
                          <a:effectLst/>
                          <a:latin typeface="Meiryo UI"/>
                          <a:ea typeface="Meiryo UI"/>
                        </a:rPr>
                        <a:t>この日にちなみＰＯＰなどでアピールしよう</a:t>
                      </a:r>
                      <a:r>
                        <a:rPr lang="ja-JP" altLang="en-US" sz="1200" u="none" strike="noStrike" dirty="0">
                          <a:solidFill>
                            <a:schemeClr val="tx1"/>
                          </a:solidFill>
                          <a:effectLst/>
                          <a:latin typeface="Meiryo UI"/>
                          <a:ea typeface="Meiryo UI"/>
                        </a:rPr>
                        <a:t>。</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暑くなると、香辛料の効いた食べ物の人気が高まるので、関連商品を強化。</a:t>
                      </a:r>
                      <a:r>
                        <a:rPr lang="en-US" altLang="ja-JP" sz="1200" b="0" i="0" u="none" strike="noStrike" dirty="0">
                          <a:solidFill>
                            <a:schemeClr val="tx1"/>
                          </a:solidFill>
                          <a:effectLst/>
                          <a:latin typeface="Meiryo UI"/>
                          <a:ea typeface="Meiryo UI"/>
                        </a:rPr>
                        <a:t>7</a:t>
                      </a:r>
                      <a:r>
                        <a:rPr lang="ja-JP" altLang="en-US" sz="1200" b="0" i="0" u="none" strike="noStrike">
                          <a:solidFill>
                            <a:schemeClr val="tx1"/>
                          </a:solidFill>
                          <a:effectLst/>
                          <a:latin typeface="Meiryo UI"/>
                          <a:ea typeface="Meiryo UI"/>
                        </a:rPr>
                        <a:t>月に売れる冷やし麺のトッピングにもお薦め。</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梨の日にちなんで、果実を使った夏の新商品を紹介。暑い日なら、夏本番に売れるゼリー、アイスをＰＲ。</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うなぎと同様に滋養のある</a:t>
                      </a:r>
                      <a:r>
                        <a:rPr kumimoji="1" lang="ja-JP" altLang="en-US" sz="1200" u="none" strike="noStrike" kern="1200">
                          <a:solidFill>
                            <a:schemeClr val="tx1"/>
                          </a:solidFill>
                          <a:effectLst/>
                          <a:latin typeface="Meiryo UI"/>
                          <a:ea typeface="Meiryo UI"/>
                          <a:cs typeface="+mn-cs"/>
                        </a:rPr>
                        <a:t>穴子。穴子</a:t>
                      </a:r>
                      <a:r>
                        <a:rPr kumimoji="1" lang="ja-JP" altLang="en-US" sz="1200" u="none" strike="noStrike" kern="1200" dirty="0">
                          <a:solidFill>
                            <a:schemeClr val="tx1"/>
                          </a:solidFill>
                          <a:effectLst/>
                          <a:latin typeface="Meiryo UI"/>
                          <a:ea typeface="Meiryo UI"/>
                          <a:cs typeface="+mn-cs"/>
                        </a:rPr>
                        <a:t>丼や</a:t>
                      </a:r>
                      <a:r>
                        <a:rPr kumimoji="1" lang="ja-JP" altLang="en-US" sz="1200" u="none" strike="noStrike" kern="1200">
                          <a:solidFill>
                            <a:schemeClr val="tx1"/>
                          </a:solidFill>
                          <a:effectLst/>
                          <a:latin typeface="Meiryo UI"/>
                          <a:ea typeface="Meiryo UI"/>
                          <a:cs typeface="+mn-cs"/>
                        </a:rPr>
                        <a:t>うなぎなど滋養の</a:t>
                      </a:r>
                      <a:r>
                        <a:rPr kumimoji="1" lang="ja-JP" altLang="en-US" sz="1200" u="none" strike="noStrike" kern="1200" dirty="0">
                          <a:solidFill>
                            <a:schemeClr val="tx1"/>
                          </a:solidFill>
                          <a:effectLst/>
                          <a:latin typeface="Meiryo UI"/>
                          <a:ea typeface="Meiryo UI"/>
                          <a:cs typeface="+mn-cs"/>
                        </a:rPr>
                        <a:t>ある商品を提案。丑の日</a:t>
                      </a:r>
                      <a:r>
                        <a:rPr kumimoji="1" lang="ja-JP" altLang="en-US" sz="1200" u="none" strike="noStrike" kern="1200">
                          <a:solidFill>
                            <a:schemeClr val="tx1"/>
                          </a:solidFill>
                          <a:effectLst/>
                          <a:latin typeface="Meiryo UI"/>
                          <a:ea typeface="Meiryo UI"/>
                          <a:cs typeface="+mn-cs"/>
                        </a:rPr>
                        <a:t>のうなぎの予約</a:t>
                      </a:r>
                      <a:r>
                        <a:rPr kumimoji="1" lang="ja-JP" altLang="en-US" sz="1200" u="none" strike="noStrike" kern="1200" dirty="0">
                          <a:solidFill>
                            <a:schemeClr val="tx1"/>
                          </a:solidFill>
                          <a:effectLst/>
                          <a:latin typeface="Meiryo UI"/>
                          <a:ea typeface="Meiryo UI"/>
                          <a:cs typeface="+mn-cs"/>
                        </a:rPr>
                        <a:t>につなげよう。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７月に入ると、梅雨の晴れ間が増える。「梨の日」同様に、夏季商品の売り込みのチャンス。メロンなど人気果実のフレーバー商品をアピール。</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無病息災を祈願して始まった、七夕そうめんを食べる風習に倣い、</a:t>
                      </a:r>
                      <a:r>
                        <a:rPr lang="ja-JP" altLang="en-US" sz="1200" b="0" i="0" u="none" strike="noStrike">
                          <a:solidFill>
                            <a:schemeClr val="tx1"/>
                          </a:solidFill>
                          <a:effectLst/>
                          <a:latin typeface="Meiryo UI"/>
                          <a:ea typeface="Meiryo UI"/>
                        </a:rPr>
                        <a:t>そうめんや冷やし麺</a:t>
                      </a:r>
                      <a:r>
                        <a:rPr lang="ja-JP" altLang="en-US" sz="1200" b="0" i="0" u="none" strike="noStrike" dirty="0">
                          <a:solidFill>
                            <a:schemeClr val="tx1"/>
                          </a:solidFill>
                          <a:effectLst/>
                          <a:latin typeface="Meiryo UI"/>
                          <a:ea typeface="Meiryo UI"/>
                        </a:rPr>
                        <a:t>などをお薦めしよう。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この日にちなみ、沖縄フェアを開催。ひと足先に常夏イメージの沖縄商品を展開することで、盛夏商品の訴求を高める効果がある。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毎月</a:t>
                      </a:r>
                      <a:r>
                        <a:rPr lang="en-US" altLang="ja-JP" sz="1200" b="0" i="0" u="none" strike="noStrike" kern="1200" noProof="0" dirty="0">
                          <a:solidFill>
                            <a:schemeClr val="tx1"/>
                          </a:solidFill>
                          <a:effectLst/>
                          <a:latin typeface="Meiryo UI"/>
                          <a:ea typeface="Meiryo UI"/>
                        </a:rPr>
                        <a:t>9</a:t>
                      </a:r>
                      <a:r>
                        <a:rPr lang="ja-JP" altLang="en-US" sz="1200" b="0" i="0" u="none" strike="noStrike" kern="1200" noProof="0" dirty="0">
                          <a:solidFill>
                            <a:schemeClr val="tx1"/>
                          </a:solidFill>
                          <a:effectLst/>
                          <a:latin typeface="Meiryo UI"/>
                          <a:ea typeface="Meiryo UI"/>
                        </a:rPr>
                        <a:t>日の付く日はクレープの日。季節のフルーツを</a:t>
                      </a:r>
                      <a:r>
                        <a:rPr lang="ja-JP" altLang="en-US" sz="1200" b="0" i="0" u="none" strike="noStrike" kern="1200" noProof="0">
                          <a:solidFill>
                            <a:schemeClr val="tx1"/>
                          </a:solidFill>
                          <a:effectLst/>
                          <a:latin typeface="Meiryo UI"/>
                          <a:ea typeface="Meiryo UI"/>
                        </a:rPr>
                        <a:t>使ったクレープの販促を強化</a:t>
                      </a:r>
                      <a:r>
                        <a:rPr lang="ja-JP" altLang="en-US" sz="1200" b="0" i="0" u="none" strike="noStrike" kern="1200" noProof="0" dirty="0">
                          <a:solidFill>
                            <a:schemeClr val="tx1"/>
                          </a:solidFill>
                          <a:effectLst/>
                          <a:latin typeface="Meiryo UI"/>
                          <a:ea typeface="Meiryo UI"/>
                        </a:rPr>
                        <a:t>。限定感をアピールしよう。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発酵食品や健康関連商品をテーマに商品を展開。効能やお薦めポイントなどを販促物で示すとよい。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暑い日本の夏を乗り切るために、疲労回復・スタミナアップに役立つハワイの伝統料理であるロコモコをＰＲしよう。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この日にちなみ、体に良い野菜や果実の入った飲料や惣菜、栄養補助食品、栄養剤、サプリメントなどを提案してみよう。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主食・汁物・主菜・副菜・副々菜という和食のスタイルを子どもたちにつなげていくことを目的として制定された。バランスの良い食生活を提案しよう。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ゼリーの売上は梅雨明け後がピークだが、梅雨の晴れ間や気温の高い</a:t>
                      </a:r>
                      <a:r>
                        <a:rPr lang="ja-JP" altLang="en-US" sz="1200" b="0" i="0" u="none" strike="noStrike">
                          <a:solidFill>
                            <a:schemeClr val="tx1"/>
                          </a:solidFill>
                          <a:effectLst/>
                          <a:latin typeface="Meiryo UI"/>
                          <a:ea typeface="Meiryo UI"/>
                        </a:rPr>
                        <a:t>日も売れる。</a:t>
                      </a:r>
                      <a:r>
                        <a:rPr lang="ja-JP" altLang="en-US" sz="1200" b="0" i="0" u="none" strike="noStrike" dirty="0">
                          <a:solidFill>
                            <a:schemeClr val="tx1"/>
                          </a:solidFill>
                          <a:effectLst/>
                          <a:latin typeface="Meiryo UI"/>
                          <a:ea typeface="Meiryo UI"/>
                        </a:rPr>
                        <a:t>大型サイズも動くので、機会ロスをしないようにする。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東日本ではお中元の贈答はこの日まで。西日本は</a:t>
                      </a:r>
                      <a:r>
                        <a:rPr kumimoji="1" lang="en-US" altLang="ja-JP" sz="1200" u="none" strike="noStrike" kern="1200" dirty="0">
                          <a:solidFill>
                            <a:schemeClr val="tx1"/>
                          </a:solidFill>
                          <a:effectLst/>
                          <a:latin typeface="Meiryo UI"/>
                          <a:ea typeface="Meiryo UI"/>
                          <a:cs typeface="+mn-cs"/>
                        </a:rPr>
                        <a:t>1</a:t>
                      </a:r>
                      <a:r>
                        <a:rPr kumimoji="1" lang="ja-JP" altLang="en-US" sz="1200" u="none" strike="noStrike" kern="1200" dirty="0">
                          <a:solidFill>
                            <a:schemeClr val="tx1"/>
                          </a:solidFill>
                          <a:effectLst/>
                          <a:latin typeface="Meiryo UI"/>
                          <a:ea typeface="Meiryo UI"/>
                          <a:cs typeface="+mn-cs"/>
                        </a:rPr>
                        <a:t>カ月後までが贈答期間なので、届け先を確認するようにすること。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この日にちなみ、弁当の販売を強化。梅雨前と梅雨明け後では、嗜好の変化で売れ筋が変わるので注意する。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17</a:t>
                      </a:r>
                      <a:r>
                        <a:rPr kumimoji="1" lang="ja-JP" altLang="en-US" sz="1200" b="0" i="0" u="none" strike="noStrike" kern="1200" noProof="0" dirty="0">
                          <a:solidFill>
                            <a:schemeClr val="tx1"/>
                          </a:solidFill>
                          <a:effectLst/>
                          <a:latin typeface="Meiryo UI"/>
                          <a:ea typeface="Meiryo UI"/>
                          <a:cs typeface="+mn-cs"/>
                        </a:rPr>
                        <a:t>日は減塩の日。高血圧の予防・治療に大切な減塩をより多くの人に実践してもらうことを目的に制定された。「減塩」を意識した商品をＰＲしよう。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18</a:t>
                      </a:r>
                      <a:r>
                        <a:rPr kumimoji="1" lang="ja-JP" altLang="en-US" sz="1200" b="0" i="0" u="none" strike="noStrike" kern="1200" noProof="0" dirty="0">
                          <a:solidFill>
                            <a:schemeClr val="tx1"/>
                          </a:solidFill>
                          <a:effectLst/>
                          <a:latin typeface="Meiryo UI"/>
                          <a:ea typeface="Meiryo UI"/>
                          <a:cs typeface="+mn-cs"/>
                        </a:rPr>
                        <a:t>日は頭髪の日。梅雨が明けると、年間で最も日差しが強くなる。髪もダメージを受けやすくなるため、ヘアケア商品を強化する。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季節ごとにある土用の丑の日の中でも、夏の知名度が一番高い。うなぎの販促は予約活動が中心だが、当日販売も効果的。スタミナ食も併せて売り込む。</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ハンバーガー、菓子パンなどのキャンペーンを行おう</a:t>
                      </a:r>
                      <a:r>
                        <a:rPr lang="ja-JP" altLang="en-US" sz="1200" b="0" i="0" u="none" strike="noStrike">
                          <a:solidFill>
                            <a:schemeClr val="tx1"/>
                          </a:solidFill>
                          <a:effectLst/>
                          <a:latin typeface="Meiryo UI"/>
                          <a:ea typeface="Meiryo UI"/>
                        </a:rPr>
                        <a:t>。野外活動や行楽地へ向かう移動中</a:t>
                      </a:r>
                      <a:r>
                        <a:rPr lang="ja-JP" altLang="en-US" sz="1200" b="0" i="0" u="none" strike="noStrike" dirty="0">
                          <a:solidFill>
                            <a:schemeClr val="tx1"/>
                          </a:solidFill>
                          <a:effectLst/>
                          <a:latin typeface="Meiryo UI"/>
                          <a:ea typeface="Meiryo UI"/>
                        </a:rPr>
                        <a:t>に食べやすい、ハンドタイプの商品がお薦めだ。</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土日と合わせて三連休の人が多い。晴れれば行楽関連商品拡販のチャンス。店舗立地に応じた商品を展開をすること。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二十四節気の一つで、一年で最も暑いとき。熱中症や夏バテが起きやすいので、対策コーナーを展開していこう。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夏バテ防止やスタミナアップの効果があるという天ぷら。「</a:t>
                      </a:r>
                      <a:r>
                        <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rPr>
                        <a:t>大暑</a:t>
                      </a:r>
                      <a:r>
                        <a:rPr kumimoji="1" lang="ja-JP" altLang="en-US" sz="1200" u="none" strike="noStrike" kern="1200" dirty="0">
                          <a:solidFill>
                            <a:schemeClr val="tx1"/>
                          </a:solidFill>
                          <a:effectLst/>
                          <a:latin typeface="Meiryo UI"/>
                          <a:ea typeface="Meiryo UI"/>
                          <a:cs typeface="+mn-cs"/>
                        </a:rPr>
                        <a:t>」の日同様、夏バテ</a:t>
                      </a:r>
                      <a:r>
                        <a:rPr kumimoji="1" lang="ja-JP" altLang="en-US" sz="1200" u="none" strike="noStrike" kern="1200">
                          <a:solidFill>
                            <a:schemeClr val="tx1"/>
                          </a:solidFill>
                          <a:effectLst/>
                          <a:latin typeface="Meiryo UI"/>
                          <a:ea typeface="Meiryo UI"/>
                          <a:cs typeface="+mn-cs"/>
                        </a:rPr>
                        <a:t>対策商品を強化しよう</a:t>
                      </a:r>
                      <a:r>
                        <a:rPr kumimoji="1" lang="ja-JP" altLang="en-US" sz="1200" u="none" strike="noStrike" kern="1200" dirty="0">
                          <a:solidFill>
                            <a:schemeClr val="tx1"/>
                          </a:solidFill>
                          <a:effectLst/>
                          <a:latin typeface="Meiryo UI"/>
                          <a:ea typeface="Meiryo UI"/>
                          <a:cs typeface="+mn-cs"/>
                        </a:rPr>
                        <a:t>。</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縁日や夏祭り、花火大会の</a:t>
                      </a:r>
                      <a:r>
                        <a:rPr kumimoji="1" lang="ja-JP" altLang="en-US" sz="1200" u="none" strike="noStrike" kern="1200">
                          <a:solidFill>
                            <a:schemeClr val="tx1"/>
                          </a:solidFill>
                          <a:effectLst/>
                          <a:latin typeface="Meiryo UI"/>
                          <a:ea typeface="Meiryo UI"/>
                          <a:cs typeface="+mn-cs"/>
                        </a:rPr>
                        <a:t>最盛期。近隣</a:t>
                      </a:r>
                      <a:r>
                        <a:rPr kumimoji="1" lang="ja-JP" altLang="en-US" sz="1200" u="none" strike="noStrike" kern="1200" dirty="0">
                          <a:solidFill>
                            <a:schemeClr val="tx1"/>
                          </a:solidFill>
                          <a:effectLst/>
                          <a:latin typeface="Meiryo UI"/>
                          <a:ea typeface="Meiryo UI"/>
                          <a:cs typeface="+mn-cs"/>
                        </a:rPr>
                        <a:t>の催事情報をあらかじめ収集</a:t>
                      </a:r>
                      <a:r>
                        <a:rPr kumimoji="1" lang="ja-JP" altLang="en-US" sz="1200" u="none" strike="noStrike" kern="1200">
                          <a:solidFill>
                            <a:schemeClr val="tx1"/>
                          </a:solidFill>
                          <a:effectLst/>
                          <a:latin typeface="Meiryo UI"/>
                          <a:ea typeface="Meiryo UI"/>
                          <a:cs typeface="+mn-cs"/>
                        </a:rPr>
                        <a:t>し、冷たい飲料など暑さ対策商品の機会ロスが発生しないように</a:t>
                      </a:r>
                      <a:r>
                        <a:rPr kumimoji="1" lang="ja-JP" altLang="en-US" sz="1200" u="none" strike="noStrike" kern="1200" dirty="0">
                          <a:solidFill>
                            <a:schemeClr val="tx1"/>
                          </a:solidFill>
                          <a:effectLst/>
                          <a:latin typeface="Meiryo UI"/>
                          <a:ea typeface="Meiryo UI"/>
                          <a:cs typeface="+mn-cs"/>
                        </a:rPr>
                        <a:t>する。店頭販売も効果的。</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a:t>
                      </a:r>
                      <a:r>
                        <a:rPr lang="en-US" altLang="ja-JP" sz="1200" b="0" i="0" u="none" strike="noStrike" dirty="0">
                          <a:solidFill>
                            <a:schemeClr val="tx1"/>
                          </a:solidFill>
                          <a:effectLst/>
                          <a:latin typeface="Meiryo UI"/>
                          <a:ea typeface="Meiryo UI"/>
                        </a:rPr>
                        <a:t>30</a:t>
                      </a:r>
                      <a:r>
                        <a:rPr lang="ja-JP" altLang="en-US" sz="1200" b="0" i="0" u="none" strike="noStrike" dirty="0">
                          <a:solidFill>
                            <a:schemeClr val="tx1"/>
                          </a:solidFill>
                          <a:effectLst/>
                          <a:latin typeface="Meiryo UI"/>
                          <a:ea typeface="Meiryo UI"/>
                        </a:rPr>
                        <a:t>度を越えると氷を使った商品が売れる。行楽地では板氷やロックアイスの需要が高いので欠品がないようにすること。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dirty="0">
                          <a:solidFill>
                            <a:schemeClr val="tx1"/>
                          </a:solidFill>
                          <a:effectLst/>
                          <a:latin typeface="Meiryo UI"/>
                          <a:ea typeface="Meiryo UI"/>
                        </a:rPr>
                        <a:t>日は風呂の日。夏はシャワーだけで済ます人が多いが、夏バテなど身体</a:t>
                      </a:r>
                      <a:r>
                        <a:rPr lang="ja-JP" altLang="en-US" sz="1200" b="0" i="0" u="none" strike="noStrike">
                          <a:solidFill>
                            <a:schemeClr val="tx1"/>
                          </a:solidFill>
                          <a:effectLst/>
                          <a:latin typeface="Meiryo UI"/>
                          <a:ea typeface="Meiryo UI"/>
                        </a:rPr>
                        <a:t>の疲れがとれるのはお風呂</a:t>
                      </a:r>
                      <a:r>
                        <a:rPr lang="ja-JP" altLang="en-US" sz="1200" b="0" i="0" u="none" strike="noStrike" dirty="0">
                          <a:solidFill>
                            <a:schemeClr val="tx1"/>
                          </a:solidFill>
                          <a:effectLst/>
                          <a:latin typeface="Meiryo UI"/>
                          <a:ea typeface="Meiryo UI"/>
                        </a:rPr>
                        <a:t>。販促物でアピール</a:t>
                      </a:r>
                      <a:r>
                        <a:rPr lang="ja-JP" altLang="en-US" sz="1200" b="0" i="0" u="none" strike="noStrike">
                          <a:solidFill>
                            <a:schemeClr val="tx1"/>
                          </a:solidFill>
                          <a:effectLst/>
                          <a:latin typeface="Meiryo UI"/>
                          <a:ea typeface="Meiryo UI"/>
                        </a:rPr>
                        <a:t>し、入浴剤など関連</a:t>
                      </a:r>
                      <a:r>
                        <a:rPr lang="ja-JP" altLang="en-US" sz="1200" b="0" i="0" u="none" strike="noStrike" dirty="0">
                          <a:solidFill>
                            <a:schemeClr val="tx1"/>
                          </a:solidFill>
                          <a:effectLst/>
                          <a:latin typeface="Meiryo UI"/>
                          <a:ea typeface="Meiryo UI"/>
                        </a:rPr>
                        <a:t>商品を紹介。</a:t>
                      </a: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盛夏こそ、夏季商品を本格的に売り込む</a:t>
                      </a:r>
                      <a:r>
                        <a:rPr lang="ja-JP" altLang="en-US" sz="1200" b="0" i="0" u="none" strike="noStrike">
                          <a:solidFill>
                            <a:schemeClr val="tx1"/>
                          </a:solidFill>
                          <a:effectLst/>
                          <a:latin typeface="Meiryo UI"/>
                          <a:ea typeface="Meiryo UI"/>
                        </a:rPr>
                        <a:t>チャンス。スイカを使ったスイーツやお菓子をアピールしよう。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葉物野菜を使った惣菜、弁当を提案。栄養豊富な夏野菜は</a:t>
                      </a:r>
                      <a:r>
                        <a:rPr lang="ja-JP" altLang="en-US" sz="1200" b="0" i="0" u="none" strike="noStrike">
                          <a:solidFill>
                            <a:schemeClr val="tx1"/>
                          </a:solidFill>
                          <a:effectLst/>
                          <a:latin typeface="Meiryo UI"/>
                          <a:ea typeface="Meiryo UI"/>
                        </a:rPr>
                        <a:t>夏バテを和らげる効能</a:t>
                      </a:r>
                      <a:r>
                        <a:rPr lang="ja-JP" altLang="en-US" sz="1200" b="0" i="0" u="none" strike="noStrike" dirty="0">
                          <a:solidFill>
                            <a:schemeClr val="tx1"/>
                          </a:solidFill>
                          <a:effectLst/>
                          <a:latin typeface="Meiryo UI"/>
                          <a:ea typeface="Meiryo UI"/>
                        </a:rPr>
                        <a:t>があることを販促物で表示する。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a:t>
                      </a:r>
                      <a:r>
                        <a:rPr lang="ja-JP" altLang="en-US" sz="1200" b="0" i="0" u="none" strike="noStrike">
                          <a:solidFill>
                            <a:schemeClr val="tx1"/>
                          </a:solidFill>
                          <a:effectLst/>
                          <a:latin typeface="Meiryo UI"/>
                          <a:ea typeface="Meiryo UI"/>
                        </a:rPr>
                        <a:t>日にちなみ、カレー</a:t>
                      </a:r>
                      <a:r>
                        <a:rPr lang="ja-JP" altLang="en-US" sz="1200" b="0" i="0" u="none" strike="noStrike" dirty="0">
                          <a:solidFill>
                            <a:schemeClr val="tx1"/>
                          </a:solidFill>
                          <a:effectLst/>
                          <a:latin typeface="Meiryo UI"/>
                          <a:ea typeface="Meiryo UI"/>
                        </a:rPr>
                        <a:t>に合う惣菜やサラダ、ピクルス</a:t>
                      </a:r>
                      <a:r>
                        <a:rPr lang="ja-JP" altLang="en-US" sz="1200" b="0" i="0" u="none" strike="noStrike">
                          <a:solidFill>
                            <a:schemeClr val="tx1"/>
                          </a:solidFill>
                          <a:effectLst/>
                          <a:latin typeface="Meiryo UI"/>
                          <a:ea typeface="Meiryo UI"/>
                        </a:rPr>
                        <a:t>、漬物などをアピールしよう。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夏バテで食欲が落ちる頃。梅干しやおかゆ、うどん、豆腐、卵など胃腸に優しい食べ物を提案をしよう。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７月、</a:t>
                      </a:r>
                      <a:r>
                        <a:rPr lang="en-US" altLang="ja-JP" sz="1200" b="0" i="0" u="none" strike="noStrike" dirty="0">
                          <a:solidFill>
                            <a:schemeClr val="tx1"/>
                          </a:solidFill>
                          <a:effectLst/>
                          <a:latin typeface="Meiryo UI"/>
                          <a:ea typeface="Meiryo UI"/>
                        </a:rPr>
                        <a:t>8</a:t>
                      </a:r>
                      <a:r>
                        <a:rPr lang="ja-JP" altLang="en-US" sz="1200" b="0" i="0" u="none" strike="noStrike">
                          <a:solidFill>
                            <a:schemeClr val="tx1"/>
                          </a:solidFill>
                          <a:effectLst/>
                          <a:latin typeface="Meiryo UI"/>
                          <a:ea typeface="Meiryo UI"/>
                        </a:rPr>
                        <a:t>月は</a:t>
                      </a:r>
                      <a:r>
                        <a:rPr lang="ja-JP" altLang="en-US" sz="1200" b="0" i="0" u="none" strike="noStrike" dirty="0">
                          <a:solidFill>
                            <a:schemeClr val="tx1"/>
                          </a:solidFill>
                          <a:effectLst/>
                          <a:latin typeface="Meiryo UI"/>
                          <a:ea typeface="Meiryo UI"/>
                        </a:rPr>
                        <a:t>冷やし麺の最盛期。単品だけでなく、タレやトッピング、冷やし麺に合う</a:t>
                      </a:r>
                      <a:r>
                        <a:rPr lang="ja-JP" altLang="en-US" sz="1200" b="0" i="0" u="none" strike="noStrike">
                          <a:solidFill>
                            <a:schemeClr val="tx1"/>
                          </a:solidFill>
                          <a:effectLst/>
                          <a:latin typeface="Meiryo UI"/>
                          <a:ea typeface="Meiryo UI"/>
                        </a:rPr>
                        <a:t>惣菜など、プラスワン購入を訴求しよう</a:t>
                      </a:r>
                      <a:r>
                        <a:rPr lang="ja-JP" altLang="en-US"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花火の最盛期。花火、ミニバケツ、ライターなど関連商品をエンドで展開。夜間の欠品がないように注意しよう。</a:t>
                      </a:r>
                      <a:endParaRPr lang="ja-JP" altLang="ja-JP" sz="1200" dirty="0">
                        <a:solidFill>
                          <a:schemeClr val="tx1"/>
                        </a:solidFill>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カレーうどんや麺類の他に、香辛料を使った料理を提案しよう。夏休みの昼ごはん、軽食や夜食にもぴったりだ。</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夏</a:t>
                      </a:r>
                      <a:r>
                        <a:rPr lang="ja-JP" altLang="en-US" sz="1200" b="0" i="0" u="none" strike="noStrike" dirty="0">
                          <a:solidFill>
                            <a:schemeClr val="tx1"/>
                          </a:solidFill>
                          <a:effectLst/>
                          <a:latin typeface="Meiryo UI"/>
                          <a:ea typeface="Meiryo UI"/>
                        </a:rPr>
                        <a:t>バテや熱中症になりやすい頃。ビタミンやミネラル、抗酸化物質が豊富に含まれており、健康や美容に効果</a:t>
                      </a:r>
                      <a:r>
                        <a:rPr lang="ja-JP" altLang="en-US" sz="1200" b="0" i="0" u="none" strike="noStrike">
                          <a:solidFill>
                            <a:schemeClr val="tx1"/>
                          </a:solidFill>
                          <a:effectLst/>
                          <a:latin typeface="Meiryo UI"/>
                          <a:ea typeface="Meiryo UI"/>
                        </a:rPr>
                        <a:t>があるハチミツを</a:t>
                      </a:r>
                      <a:r>
                        <a:rPr lang="ja-JP" altLang="en-US" sz="1200" b="0" i="0" u="none" strike="noStrike" dirty="0">
                          <a:solidFill>
                            <a:schemeClr val="tx1"/>
                          </a:solidFill>
                          <a:effectLst/>
                          <a:latin typeface="Meiryo UI"/>
                          <a:ea typeface="Meiryo UI"/>
                        </a:rPr>
                        <a:t>ＰＲしよう。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extLst>
                  <a:ext uri="{0D108BD9-81ED-4DB2-BD59-A6C34878D82A}">
                    <a16:rowId xmlns:a16="http://schemas.microsoft.com/office/drawing/2014/main" val="2801771382"/>
                  </a:ext>
                </a:extLst>
              </a:tr>
            </a:tbl>
          </a:graphicData>
        </a:graphic>
      </p:graphicFrame>
      <p:pic>
        <p:nvPicPr>
          <p:cNvPr id="29" name="図 28">
            <a:extLst>
              <a:ext uri="{FF2B5EF4-FFF2-40B4-BE49-F238E27FC236}">
                <a16:creationId xmlns:a16="http://schemas.microsoft.com/office/drawing/2014/main" id="{815FF921-EBC1-AE8D-EEF3-AD434E7F55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1066" y="2151887"/>
            <a:ext cx="288059" cy="288059"/>
          </a:xfrm>
          <a:prstGeom prst="rect">
            <a:avLst/>
          </a:prstGeom>
        </p:spPr>
      </p:pic>
      <p:pic>
        <p:nvPicPr>
          <p:cNvPr id="56" name="図 55">
            <a:extLst>
              <a:ext uri="{FF2B5EF4-FFF2-40B4-BE49-F238E27FC236}">
                <a16:creationId xmlns:a16="http://schemas.microsoft.com/office/drawing/2014/main" id="{600AB0B9-3DF8-0120-B3EC-40CD8803915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530381" y="2076907"/>
            <a:ext cx="337754" cy="314325"/>
          </a:xfrm>
          <a:prstGeom prst="rect">
            <a:avLst/>
          </a:prstGeom>
        </p:spPr>
      </p:pic>
      <p:pic>
        <p:nvPicPr>
          <p:cNvPr id="57" name="図 56">
            <a:extLst>
              <a:ext uri="{FF2B5EF4-FFF2-40B4-BE49-F238E27FC236}">
                <a16:creationId xmlns:a16="http://schemas.microsoft.com/office/drawing/2014/main" id="{AAF3C5A9-4BB8-0BA2-9171-3CACEE5D1F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719522" y="2060956"/>
            <a:ext cx="337754" cy="314325"/>
          </a:xfrm>
          <a:prstGeom prst="rect">
            <a:avLst/>
          </a:prstGeom>
        </p:spPr>
      </p:pic>
      <p:pic>
        <p:nvPicPr>
          <p:cNvPr id="58" name="図 57">
            <a:extLst>
              <a:ext uri="{FF2B5EF4-FFF2-40B4-BE49-F238E27FC236}">
                <a16:creationId xmlns:a16="http://schemas.microsoft.com/office/drawing/2014/main" id="{8C18802C-04D4-E2C2-22B9-4C8928C11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7638" y="2138068"/>
            <a:ext cx="242575" cy="245526"/>
          </a:xfrm>
          <a:prstGeom prst="rect">
            <a:avLst/>
          </a:prstGeom>
        </p:spPr>
      </p:pic>
      <p:pic>
        <p:nvPicPr>
          <p:cNvPr id="69" name="図 68">
            <a:extLst>
              <a:ext uri="{FF2B5EF4-FFF2-40B4-BE49-F238E27FC236}">
                <a16:creationId xmlns:a16="http://schemas.microsoft.com/office/drawing/2014/main" id="{CF028D35-65A8-A292-1CCD-FB973B49817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701371" y="2058458"/>
            <a:ext cx="337754" cy="314325"/>
          </a:xfrm>
          <a:prstGeom prst="rect">
            <a:avLst/>
          </a:prstGeom>
        </p:spPr>
      </p:pic>
      <p:pic>
        <p:nvPicPr>
          <p:cNvPr id="43" name="図 42">
            <a:extLst>
              <a:ext uri="{FF2B5EF4-FFF2-40B4-BE49-F238E27FC236}">
                <a16:creationId xmlns:a16="http://schemas.microsoft.com/office/drawing/2014/main" id="{378F833E-77A7-7501-E693-7CD77B444A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27820" y="2057393"/>
            <a:ext cx="337754" cy="314325"/>
          </a:xfrm>
          <a:prstGeom prst="rect">
            <a:avLst/>
          </a:prstGeom>
        </p:spPr>
      </p:pic>
      <p:pic>
        <p:nvPicPr>
          <p:cNvPr id="47" name="図 46">
            <a:extLst>
              <a:ext uri="{FF2B5EF4-FFF2-40B4-BE49-F238E27FC236}">
                <a16:creationId xmlns:a16="http://schemas.microsoft.com/office/drawing/2014/main" id="{D933A625-1432-BEAF-79BE-F365720CFD1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23313" y="2060956"/>
            <a:ext cx="337754" cy="314325"/>
          </a:xfrm>
          <a:prstGeom prst="rect">
            <a:avLst/>
          </a:prstGeom>
        </p:spPr>
      </p:pic>
      <p:pic>
        <p:nvPicPr>
          <p:cNvPr id="80" name="図 79">
            <a:extLst>
              <a:ext uri="{FF2B5EF4-FFF2-40B4-BE49-F238E27FC236}">
                <a16:creationId xmlns:a16="http://schemas.microsoft.com/office/drawing/2014/main" id="{74D5B775-284A-5E8C-CAFD-F363003AAD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7541" y="2162772"/>
            <a:ext cx="242575" cy="245526"/>
          </a:xfrm>
          <a:prstGeom prst="rect">
            <a:avLst/>
          </a:prstGeom>
        </p:spPr>
      </p:pic>
      <p:pic>
        <p:nvPicPr>
          <p:cNvPr id="84" name="図 83">
            <a:extLst>
              <a:ext uri="{FF2B5EF4-FFF2-40B4-BE49-F238E27FC236}">
                <a16:creationId xmlns:a16="http://schemas.microsoft.com/office/drawing/2014/main" id="{422FC08E-CAB2-857F-F8F0-688399EC70D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35528" y="2069269"/>
            <a:ext cx="337754" cy="314325"/>
          </a:xfrm>
          <a:prstGeom prst="rect">
            <a:avLst/>
          </a:prstGeom>
        </p:spPr>
      </p:pic>
      <p:pic>
        <p:nvPicPr>
          <p:cNvPr id="88" name="図 87">
            <a:extLst>
              <a:ext uri="{FF2B5EF4-FFF2-40B4-BE49-F238E27FC236}">
                <a16:creationId xmlns:a16="http://schemas.microsoft.com/office/drawing/2014/main" id="{969C2E71-E15A-D0D1-3877-92321D3554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82856" y="2148215"/>
            <a:ext cx="242575" cy="245526"/>
          </a:xfrm>
          <a:prstGeom prst="rect">
            <a:avLst/>
          </a:prstGeom>
        </p:spPr>
      </p:pic>
      <p:pic>
        <p:nvPicPr>
          <p:cNvPr id="98" name="図 97">
            <a:extLst>
              <a:ext uri="{FF2B5EF4-FFF2-40B4-BE49-F238E27FC236}">
                <a16:creationId xmlns:a16="http://schemas.microsoft.com/office/drawing/2014/main" id="{FCAC4EC9-E9A0-C6A8-9E91-FA95EE77A4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53614" y="2154018"/>
            <a:ext cx="242575" cy="245526"/>
          </a:xfrm>
          <a:prstGeom prst="rect">
            <a:avLst/>
          </a:prstGeom>
        </p:spPr>
      </p:pic>
      <p:sp>
        <p:nvSpPr>
          <p:cNvPr id="40" name="角丸四角形 39">
            <a:extLst>
              <a:ext uri="{FF2B5EF4-FFF2-40B4-BE49-F238E27FC236}">
                <a16:creationId xmlns:a16="http://schemas.microsoft.com/office/drawing/2014/main" id="{F9467D71-1878-ACC7-34F3-49003103250E}"/>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descr="図形&#10;&#10;中程度の精度で自動的に生成された説明">
            <a:extLst>
              <a:ext uri="{FF2B5EF4-FFF2-40B4-BE49-F238E27FC236}">
                <a16:creationId xmlns:a16="http://schemas.microsoft.com/office/drawing/2014/main" id="{C4E82482-F4B9-75FC-2EDA-4D73E10CC5B7}"/>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50" name="図 49">
            <a:extLst>
              <a:ext uri="{FF2B5EF4-FFF2-40B4-BE49-F238E27FC236}">
                <a16:creationId xmlns:a16="http://schemas.microsoft.com/office/drawing/2014/main" id="{D3303B93-E352-1261-6090-DEA86B423E5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sp>
        <p:nvSpPr>
          <p:cNvPr id="53" name="Text Box 14">
            <a:extLst>
              <a:ext uri="{FF2B5EF4-FFF2-40B4-BE49-F238E27FC236}">
                <a16:creationId xmlns:a16="http://schemas.microsoft.com/office/drawing/2014/main" id="{41FCBB72-DF49-8C6A-E15E-D14B89E0196A}"/>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C2FC706F-3093-C790-D6B2-1EA1225C8B6A}"/>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27" name="図 26">
            <a:extLst>
              <a:ext uri="{FF2B5EF4-FFF2-40B4-BE49-F238E27FC236}">
                <a16:creationId xmlns:a16="http://schemas.microsoft.com/office/drawing/2014/main" id="{19D76F68-B789-A9EA-8353-A3E36A64C72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119194" y="359916"/>
            <a:ext cx="2260978" cy="1127032"/>
          </a:xfrm>
          <a:prstGeom prst="rect">
            <a:avLst/>
          </a:prstGeom>
        </p:spPr>
      </p:pic>
      <p:pic>
        <p:nvPicPr>
          <p:cNvPr id="35" name="図 34">
            <a:extLst>
              <a:ext uri="{FF2B5EF4-FFF2-40B4-BE49-F238E27FC236}">
                <a16:creationId xmlns:a16="http://schemas.microsoft.com/office/drawing/2014/main" id="{87FE18C8-72E6-1EE1-31A3-29790EAD420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710" y="2399544"/>
            <a:ext cx="1315616" cy="986712"/>
          </a:xfrm>
          <a:prstGeom prst="rect">
            <a:avLst/>
          </a:prstGeom>
        </p:spPr>
      </p:pic>
      <p:pic>
        <p:nvPicPr>
          <p:cNvPr id="37" name="図 36">
            <a:extLst>
              <a:ext uri="{FF2B5EF4-FFF2-40B4-BE49-F238E27FC236}">
                <a16:creationId xmlns:a16="http://schemas.microsoft.com/office/drawing/2014/main" id="{F5C8FE7F-E68A-0B1A-C692-EB87D6A4EE5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462" y="8830043"/>
            <a:ext cx="1501834" cy="1127622"/>
          </a:xfrm>
          <a:prstGeom prst="rect">
            <a:avLst/>
          </a:prstGeom>
        </p:spPr>
      </p:pic>
      <p:pic>
        <p:nvPicPr>
          <p:cNvPr id="61" name="図 60">
            <a:extLst>
              <a:ext uri="{FF2B5EF4-FFF2-40B4-BE49-F238E27FC236}">
                <a16:creationId xmlns:a16="http://schemas.microsoft.com/office/drawing/2014/main" id="{3B9F32A8-A240-9834-FB32-E355AAEF090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1149" y="12769036"/>
            <a:ext cx="1405333" cy="810847"/>
          </a:xfrm>
          <a:prstGeom prst="rect">
            <a:avLst/>
          </a:prstGeom>
        </p:spPr>
      </p:pic>
      <p:pic>
        <p:nvPicPr>
          <p:cNvPr id="63" name="図 62">
            <a:extLst>
              <a:ext uri="{FF2B5EF4-FFF2-40B4-BE49-F238E27FC236}">
                <a16:creationId xmlns:a16="http://schemas.microsoft.com/office/drawing/2014/main" id="{F0FB12C5-7177-2E6E-155C-24E37C1FF1A5}"/>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559510" y="14182906"/>
            <a:ext cx="999818" cy="938576"/>
          </a:xfrm>
          <a:prstGeom prst="rect">
            <a:avLst/>
          </a:prstGeom>
        </p:spPr>
      </p:pic>
      <p:pic>
        <p:nvPicPr>
          <p:cNvPr id="68" name="図 67">
            <a:extLst>
              <a:ext uri="{FF2B5EF4-FFF2-40B4-BE49-F238E27FC236}">
                <a16:creationId xmlns:a16="http://schemas.microsoft.com/office/drawing/2014/main" id="{BF1BE673-D984-4FCB-BFB6-1DA5710C601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514641" y="12516624"/>
            <a:ext cx="959984" cy="1317202"/>
          </a:xfrm>
          <a:prstGeom prst="rect">
            <a:avLst/>
          </a:prstGeom>
        </p:spPr>
      </p:pic>
      <p:pic>
        <p:nvPicPr>
          <p:cNvPr id="73" name="図 72">
            <a:extLst>
              <a:ext uri="{FF2B5EF4-FFF2-40B4-BE49-F238E27FC236}">
                <a16:creationId xmlns:a16="http://schemas.microsoft.com/office/drawing/2014/main" id="{328F8E62-CF4F-C8F5-C55F-EF2530BAFED5}"/>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520557" y="14129497"/>
            <a:ext cx="1047778" cy="1015606"/>
          </a:xfrm>
          <a:prstGeom prst="rect">
            <a:avLst/>
          </a:prstGeom>
        </p:spPr>
      </p:pic>
      <p:pic>
        <p:nvPicPr>
          <p:cNvPr id="75" name="図 74">
            <a:extLst>
              <a:ext uri="{FF2B5EF4-FFF2-40B4-BE49-F238E27FC236}">
                <a16:creationId xmlns:a16="http://schemas.microsoft.com/office/drawing/2014/main" id="{264FDC94-A10A-5892-F669-965EA566057E}"/>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3167818" y="14849353"/>
            <a:ext cx="4427377" cy="435062"/>
          </a:xfrm>
          <a:prstGeom prst="rect">
            <a:avLst/>
          </a:prstGeom>
        </p:spPr>
      </p:pic>
      <p:pic>
        <p:nvPicPr>
          <p:cNvPr id="77" name="図 76">
            <a:extLst>
              <a:ext uri="{FF2B5EF4-FFF2-40B4-BE49-F238E27FC236}">
                <a16:creationId xmlns:a16="http://schemas.microsoft.com/office/drawing/2014/main" id="{63BD8D60-1B88-17A8-3EEE-7C1D70FB571B}"/>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7264805" y="14849353"/>
            <a:ext cx="4427377" cy="435062"/>
          </a:xfrm>
          <a:prstGeom prst="rect">
            <a:avLst/>
          </a:prstGeom>
        </p:spPr>
      </p:pic>
      <p:pic>
        <p:nvPicPr>
          <p:cNvPr id="79" name="図 78">
            <a:extLst>
              <a:ext uri="{FF2B5EF4-FFF2-40B4-BE49-F238E27FC236}">
                <a16:creationId xmlns:a16="http://schemas.microsoft.com/office/drawing/2014/main" id="{979A9483-7CB8-458D-6DDB-5BDCC537E5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88921" y="2126193"/>
            <a:ext cx="242575" cy="245526"/>
          </a:xfrm>
          <a:prstGeom prst="rect">
            <a:avLst/>
          </a:prstGeom>
        </p:spPr>
      </p:pic>
      <p:pic>
        <p:nvPicPr>
          <p:cNvPr id="81" name="図 80">
            <a:extLst>
              <a:ext uri="{FF2B5EF4-FFF2-40B4-BE49-F238E27FC236}">
                <a16:creationId xmlns:a16="http://schemas.microsoft.com/office/drawing/2014/main" id="{988627B8-A5DB-01A9-6102-87C702E633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88545" y="2138068"/>
            <a:ext cx="242575" cy="245526"/>
          </a:xfrm>
          <a:prstGeom prst="rect">
            <a:avLst/>
          </a:prstGeom>
        </p:spPr>
      </p:pic>
      <p:pic>
        <p:nvPicPr>
          <p:cNvPr id="83" name="図 82">
            <a:extLst>
              <a:ext uri="{FF2B5EF4-FFF2-40B4-BE49-F238E27FC236}">
                <a16:creationId xmlns:a16="http://schemas.microsoft.com/office/drawing/2014/main" id="{21AE382A-02C5-2E76-C792-BB2A498BC0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436" y="2138068"/>
            <a:ext cx="242575" cy="245526"/>
          </a:xfrm>
          <a:prstGeom prst="rect">
            <a:avLst/>
          </a:prstGeom>
        </p:spPr>
      </p:pic>
      <p:pic>
        <p:nvPicPr>
          <p:cNvPr id="85" name="図 84">
            <a:extLst>
              <a:ext uri="{FF2B5EF4-FFF2-40B4-BE49-F238E27FC236}">
                <a16:creationId xmlns:a16="http://schemas.microsoft.com/office/drawing/2014/main" id="{0174CDFA-0BCE-918F-805A-EFED2DD5FA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7953" y="2138068"/>
            <a:ext cx="242575" cy="245526"/>
          </a:xfrm>
          <a:prstGeom prst="rect">
            <a:avLst/>
          </a:prstGeom>
        </p:spPr>
      </p:pic>
      <p:pic>
        <p:nvPicPr>
          <p:cNvPr id="87" name="図 86">
            <a:extLst>
              <a:ext uri="{FF2B5EF4-FFF2-40B4-BE49-F238E27FC236}">
                <a16:creationId xmlns:a16="http://schemas.microsoft.com/office/drawing/2014/main" id="{43456F5E-E951-2EFB-770B-B25F1503373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17079" y="2049081"/>
            <a:ext cx="337754" cy="314325"/>
          </a:xfrm>
          <a:prstGeom prst="rect">
            <a:avLst/>
          </a:prstGeom>
        </p:spPr>
      </p:pic>
      <p:pic>
        <p:nvPicPr>
          <p:cNvPr id="89" name="図 88">
            <a:extLst>
              <a:ext uri="{FF2B5EF4-FFF2-40B4-BE49-F238E27FC236}">
                <a16:creationId xmlns:a16="http://schemas.microsoft.com/office/drawing/2014/main" id="{0DBB19AA-0510-4D00-40FE-1154EE3682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3806" y="2150897"/>
            <a:ext cx="242575" cy="245526"/>
          </a:xfrm>
          <a:prstGeom prst="rect">
            <a:avLst/>
          </a:prstGeom>
        </p:spPr>
      </p:pic>
      <p:pic>
        <p:nvPicPr>
          <p:cNvPr id="90" name="図 89">
            <a:extLst>
              <a:ext uri="{FF2B5EF4-FFF2-40B4-BE49-F238E27FC236}">
                <a16:creationId xmlns:a16="http://schemas.microsoft.com/office/drawing/2014/main" id="{D802F7F5-59BF-F06C-0844-6791D1078D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95697" y="2162773"/>
            <a:ext cx="242575" cy="245526"/>
          </a:xfrm>
          <a:prstGeom prst="rect">
            <a:avLst/>
          </a:prstGeom>
        </p:spPr>
      </p:pic>
      <p:pic>
        <p:nvPicPr>
          <p:cNvPr id="92" name="図 91">
            <a:extLst>
              <a:ext uri="{FF2B5EF4-FFF2-40B4-BE49-F238E27FC236}">
                <a16:creationId xmlns:a16="http://schemas.microsoft.com/office/drawing/2014/main" id="{9B267B20-63B0-5E95-41D1-95237B2F8D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7588" y="2174648"/>
            <a:ext cx="242575" cy="245526"/>
          </a:xfrm>
          <a:prstGeom prst="rect">
            <a:avLst/>
          </a:prstGeom>
        </p:spPr>
      </p:pic>
      <p:pic>
        <p:nvPicPr>
          <p:cNvPr id="95" name="図 94">
            <a:extLst>
              <a:ext uri="{FF2B5EF4-FFF2-40B4-BE49-F238E27FC236}">
                <a16:creationId xmlns:a16="http://schemas.microsoft.com/office/drawing/2014/main" id="{EED455D1-CA6C-6F81-CED6-B2DC3403D6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3959" y="2141505"/>
            <a:ext cx="288059" cy="288059"/>
          </a:xfrm>
          <a:prstGeom prst="rect">
            <a:avLst/>
          </a:prstGeom>
        </p:spPr>
      </p:pic>
      <p:pic>
        <p:nvPicPr>
          <p:cNvPr id="97" name="図 96">
            <a:extLst>
              <a:ext uri="{FF2B5EF4-FFF2-40B4-BE49-F238E27FC236}">
                <a16:creationId xmlns:a16="http://schemas.microsoft.com/office/drawing/2014/main" id="{FFA4523F-311C-2C7E-21E2-18283B4EBEE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868909" y="2054874"/>
            <a:ext cx="337754" cy="314325"/>
          </a:xfrm>
          <a:prstGeom prst="rect">
            <a:avLst/>
          </a:prstGeom>
        </p:spPr>
      </p:pic>
      <p:pic>
        <p:nvPicPr>
          <p:cNvPr id="99" name="図 98">
            <a:extLst>
              <a:ext uri="{FF2B5EF4-FFF2-40B4-BE49-F238E27FC236}">
                <a16:creationId xmlns:a16="http://schemas.microsoft.com/office/drawing/2014/main" id="{93E1CDF9-89D6-C6E4-8BF0-CE8935A88BC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94896" y="2045745"/>
            <a:ext cx="337754" cy="314325"/>
          </a:xfrm>
          <a:prstGeom prst="rect">
            <a:avLst/>
          </a:prstGeom>
        </p:spPr>
      </p:pic>
      <p:pic>
        <p:nvPicPr>
          <p:cNvPr id="104" name="図 103">
            <a:extLst>
              <a:ext uri="{FF2B5EF4-FFF2-40B4-BE49-F238E27FC236}">
                <a16:creationId xmlns:a16="http://schemas.microsoft.com/office/drawing/2014/main" id="{488A7A03-0814-16D6-F865-A5418E3BBD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96253" y="2151992"/>
            <a:ext cx="288059" cy="288059"/>
          </a:xfrm>
          <a:prstGeom prst="rect">
            <a:avLst/>
          </a:prstGeom>
        </p:spPr>
      </p:pic>
      <p:pic>
        <p:nvPicPr>
          <p:cNvPr id="105" name="図 104">
            <a:extLst>
              <a:ext uri="{FF2B5EF4-FFF2-40B4-BE49-F238E27FC236}">
                <a16:creationId xmlns:a16="http://schemas.microsoft.com/office/drawing/2014/main" id="{B547ACB9-9222-3F0D-C2A1-F1C12EB286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8740" y="2150454"/>
            <a:ext cx="288059" cy="288059"/>
          </a:xfrm>
          <a:prstGeom prst="rect">
            <a:avLst/>
          </a:prstGeom>
        </p:spPr>
      </p:pic>
      <p:pic>
        <p:nvPicPr>
          <p:cNvPr id="106" name="図 105">
            <a:extLst>
              <a:ext uri="{FF2B5EF4-FFF2-40B4-BE49-F238E27FC236}">
                <a16:creationId xmlns:a16="http://schemas.microsoft.com/office/drawing/2014/main" id="{62CB0937-3DCE-9058-0731-92D06E21A9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48147" y="2162329"/>
            <a:ext cx="288059" cy="288059"/>
          </a:xfrm>
          <a:prstGeom prst="rect">
            <a:avLst/>
          </a:prstGeom>
        </p:spPr>
      </p:pic>
      <p:pic>
        <p:nvPicPr>
          <p:cNvPr id="107" name="図 106">
            <a:extLst>
              <a:ext uri="{FF2B5EF4-FFF2-40B4-BE49-F238E27FC236}">
                <a16:creationId xmlns:a16="http://schemas.microsoft.com/office/drawing/2014/main" id="{2789C2AE-D70B-26C5-858B-3C539A08D7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49559" y="2145706"/>
            <a:ext cx="288059" cy="288059"/>
          </a:xfrm>
          <a:prstGeom prst="rect">
            <a:avLst/>
          </a:prstGeom>
        </p:spPr>
      </p:pic>
      <p:pic>
        <p:nvPicPr>
          <p:cNvPr id="108" name="図 107">
            <a:extLst>
              <a:ext uri="{FF2B5EF4-FFF2-40B4-BE49-F238E27FC236}">
                <a16:creationId xmlns:a16="http://schemas.microsoft.com/office/drawing/2014/main" id="{998D43B6-CE16-C9B1-3A39-9DF0D8FD9B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23411" y="2144354"/>
            <a:ext cx="288059" cy="288059"/>
          </a:xfrm>
          <a:prstGeom prst="rect">
            <a:avLst/>
          </a:prstGeom>
        </p:spPr>
      </p:pic>
      <p:pic>
        <p:nvPicPr>
          <p:cNvPr id="109" name="図 108">
            <a:extLst>
              <a:ext uri="{FF2B5EF4-FFF2-40B4-BE49-F238E27FC236}">
                <a16:creationId xmlns:a16="http://schemas.microsoft.com/office/drawing/2014/main" id="{7E0E8AFC-D1E3-08AB-8AC6-5AA63EB6CB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82211" y="2154514"/>
            <a:ext cx="288059" cy="288059"/>
          </a:xfrm>
          <a:prstGeom prst="rect">
            <a:avLst/>
          </a:prstGeom>
        </p:spPr>
      </p:pic>
      <p:pic>
        <p:nvPicPr>
          <p:cNvPr id="110" name="図 109">
            <a:extLst>
              <a:ext uri="{FF2B5EF4-FFF2-40B4-BE49-F238E27FC236}">
                <a16:creationId xmlns:a16="http://schemas.microsoft.com/office/drawing/2014/main" id="{058647CA-E254-BC28-6150-FD832AFA2D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61331" y="2144354"/>
            <a:ext cx="288059" cy="288059"/>
          </a:xfrm>
          <a:prstGeom prst="rect">
            <a:avLst/>
          </a:prstGeom>
        </p:spPr>
      </p:pic>
      <p:pic>
        <p:nvPicPr>
          <p:cNvPr id="111" name="図 110">
            <a:extLst>
              <a:ext uri="{FF2B5EF4-FFF2-40B4-BE49-F238E27FC236}">
                <a16:creationId xmlns:a16="http://schemas.microsoft.com/office/drawing/2014/main" id="{E6E12C7D-8481-39B6-5148-C58EAD324F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29731" y="2154514"/>
            <a:ext cx="288059" cy="288059"/>
          </a:xfrm>
          <a:prstGeom prst="rect">
            <a:avLst/>
          </a:prstGeom>
        </p:spPr>
      </p:pic>
      <p:pic>
        <p:nvPicPr>
          <p:cNvPr id="112" name="図 111">
            <a:extLst>
              <a:ext uri="{FF2B5EF4-FFF2-40B4-BE49-F238E27FC236}">
                <a16:creationId xmlns:a16="http://schemas.microsoft.com/office/drawing/2014/main" id="{AF19C983-AA0C-F734-DDD8-C34AE84ACB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11420" y="2144354"/>
            <a:ext cx="288059" cy="288059"/>
          </a:xfrm>
          <a:prstGeom prst="rect">
            <a:avLst/>
          </a:prstGeom>
        </p:spPr>
      </p:pic>
      <p:pic>
        <p:nvPicPr>
          <p:cNvPr id="113" name="図 112">
            <a:extLst>
              <a:ext uri="{FF2B5EF4-FFF2-40B4-BE49-F238E27FC236}">
                <a16:creationId xmlns:a16="http://schemas.microsoft.com/office/drawing/2014/main" id="{A248EA20-4300-2E79-0E9D-01FE94460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67091" y="2154514"/>
            <a:ext cx="288059" cy="288059"/>
          </a:xfrm>
          <a:prstGeom prst="rect">
            <a:avLst/>
          </a:prstGeom>
        </p:spPr>
      </p:pic>
      <p:pic>
        <p:nvPicPr>
          <p:cNvPr id="114" name="図 113">
            <a:extLst>
              <a:ext uri="{FF2B5EF4-FFF2-40B4-BE49-F238E27FC236}">
                <a16:creationId xmlns:a16="http://schemas.microsoft.com/office/drawing/2014/main" id="{3281EEF3-5FDE-0191-F69F-A6E4768BFD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41196" y="2143896"/>
            <a:ext cx="288059" cy="288059"/>
          </a:xfrm>
          <a:prstGeom prst="rect">
            <a:avLst/>
          </a:prstGeom>
        </p:spPr>
      </p:pic>
      <p:pic>
        <p:nvPicPr>
          <p:cNvPr id="115" name="図 114">
            <a:extLst>
              <a:ext uri="{FF2B5EF4-FFF2-40B4-BE49-F238E27FC236}">
                <a16:creationId xmlns:a16="http://schemas.microsoft.com/office/drawing/2014/main" id="{AF91D60A-EF6E-ADE9-852C-82D06F9D46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09596" y="2133736"/>
            <a:ext cx="288059" cy="288059"/>
          </a:xfrm>
          <a:prstGeom prst="rect">
            <a:avLst/>
          </a:prstGeom>
        </p:spPr>
      </p:pic>
      <p:pic>
        <p:nvPicPr>
          <p:cNvPr id="116" name="図 115">
            <a:extLst>
              <a:ext uri="{FF2B5EF4-FFF2-40B4-BE49-F238E27FC236}">
                <a16:creationId xmlns:a16="http://schemas.microsoft.com/office/drawing/2014/main" id="{1E2EE099-5FB0-540E-3C71-850E3AFD53E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192220" y="2059109"/>
            <a:ext cx="337754" cy="314325"/>
          </a:xfrm>
          <a:prstGeom prst="rect">
            <a:avLst/>
          </a:prstGeom>
        </p:spPr>
      </p:pic>
      <p:pic>
        <p:nvPicPr>
          <p:cNvPr id="118" name="図 117">
            <a:extLst>
              <a:ext uri="{FF2B5EF4-FFF2-40B4-BE49-F238E27FC236}">
                <a16:creationId xmlns:a16="http://schemas.microsoft.com/office/drawing/2014/main" id="{18F8A1B9-9459-3535-5A60-6A303027BE8E}"/>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022598" y="3376233"/>
            <a:ext cx="1217593" cy="1217593"/>
          </a:xfrm>
          <a:prstGeom prst="rect">
            <a:avLst/>
          </a:prstGeom>
        </p:spPr>
      </p:pic>
      <p:pic>
        <p:nvPicPr>
          <p:cNvPr id="120" name="図 119">
            <a:extLst>
              <a:ext uri="{FF2B5EF4-FFF2-40B4-BE49-F238E27FC236}">
                <a16:creationId xmlns:a16="http://schemas.microsoft.com/office/drawing/2014/main" id="{B3A300D1-BC3A-EF98-B484-955293F610AC}"/>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4962097" y="3260544"/>
            <a:ext cx="1704932" cy="1704932"/>
          </a:xfrm>
          <a:prstGeom prst="rect">
            <a:avLst/>
          </a:prstGeom>
        </p:spPr>
      </p:pic>
      <p:pic>
        <p:nvPicPr>
          <p:cNvPr id="122" name="図 121">
            <a:extLst>
              <a:ext uri="{FF2B5EF4-FFF2-40B4-BE49-F238E27FC236}">
                <a16:creationId xmlns:a16="http://schemas.microsoft.com/office/drawing/2014/main" id="{371F45A5-6AE4-E4F1-EC6C-CBC962D1A39B}"/>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575548" y="3540954"/>
            <a:ext cx="1652531" cy="1169151"/>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4944" y="12153599"/>
            <a:ext cx="9583490" cy="2757972"/>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dirty="0">
                <a:latin typeface="HG丸ｺﾞｼｯｸM-PRO" panose="020F0600000000000000" pitchFamily="50" charset="-128"/>
                <a:ea typeface="HG丸ｺﾞｼｯｸM-PRO" panose="020F0600000000000000" pitchFamily="50" charset="-128"/>
                <a:cs typeface="ヒラギノ角ゴ ProN W6"/>
              </a:rPr>
              <a:t>シジミ炊き込みご飯</a:t>
            </a:r>
            <a:endParaRPr lang="en-US" altLang="ja-JP" sz="1600"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シジミのうま味があふれる</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ささみの梅大葉巻き</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大葉の香りが食欲そそる、ジューシーな一品</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１：大葉は軸を切り落とす。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２：ボウルにささみ、</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を入れて混ぜ、</a:t>
            </a:r>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分ほどおく。　</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その後、キッチンペーパーで水気を拭き取る。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３：ささみに包丁を入れ、左右に開き平らにする。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rPr>
              <a:t>：ささみの上に大葉を</a:t>
            </a:r>
            <a:r>
              <a:rPr lang="en-US" altLang="ja-JP" sz="1050" dirty="0">
                <a:latin typeface="HGMaruGothicMPRO" panose="020F0600000000000000" pitchFamily="34" charset="-128"/>
                <a:ea typeface="HGMaruGothicMPRO" panose="020F0600000000000000" pitchFamily="34" charset="-128"/>
                <a:cs typeface="HG丸ｺﾞｼｯｸM-PRO"/>
              </a:rPr>
              <a:t>2</a:t>
            </a:r>
            <a:r>
              <a:rPr lang="ja-JP" altLang="en-US" sz="1050" dirty="0">
                <a:latin typeface="HGMaruGothicMPRO" panose="020F0600000000000000" pitchFamily="34" charset="-128"/>
                <a:ea typeface="HGMaruGothicMPRO" panose="020F0600000000000000" pitchFamily="34" charset="-128"/>
                <a:cs typeface="HG丸ｺﾞｼｯｸM-PRO"/>
              </a:rPr>
              <a:t>枚ずらして</a:t>
            </a:r>
            <a:r>
              <a:rPr lang="ja-JP" altLang="en-US" sz="1050">
                <a:latin typeface="HGMaruGothicMPRO" panose="020F0600000000000000" pitchFamily="34" charset="-128"/>
                <a:ea typeface="HGMaruGothicMPRO" panose="020F0600000000000000" pitchFamily="34" charset="-128"/>
                <a:cs typeface="HG丸ｺﾞｼｯｸM-PRO"/>
              </a:rPr>
              <a:t>置き、</a:t>
            </a:r>
            <a:r>
              <a:rPr lang="ja-JP" altLang="en-US" sz="1050">
                <a:latin typeface="HGMaruGothicMPRO"/>
                <a:ea typeface="HGMaruGothicMPRO"/>
                <a:cs typeface="HG丸ｺﾞｼｯｸM-PRO"/>
              </a:rPr>
              <a:t>練り梅</a:t>
            </a:r>
            <a:r>
              <a:rPr lang="ja-JP" altLang="en-US" sz="1050" dirty="0">
                <a:latin typeface="HGMaruGothicMPRO" panose="020F0600000000000000" pitchFamily="34" charset="-128"/>
                <a:ea typeface="HGMaruGothicMPRO" panose="020F0600000000000000" pitchFamily="34" charset="-128"/>
                <a:cs typeface="HG丸ｺﾞｼｯｸM-PRO"/>
              </a:rPr>
              <a:t>を芯に</a:t>
            </a:r>
            <a:r>
              <a:rPr lang="ja-JP" altLang="en-US" sz="1050">
                <a:latin typeface="HGMaruGothicMPRO" panose="020F0600000000000000" pitchFamily="34" charset="-128"/>
                <a:ea typeface="HGMaruGothicMPRO" panose="020F0600000000000000" pitchFamily="34" charset="-128"/>
                <a:cs typeface="HG丸ｺﾞｼｯｸM-PRO"/>
              </a:rPr>
              <a:t>して、</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a:latin typeface="HGMaruGothicMPRO" panose="020F0600000000000000" pitchFamily="34" charset="-128"/>
                <a:ea typeface="HGMaruGothicMPRO" panose="020F0600000000000000" pitchFamily="34" charset="-128"/>
                <a:cs typeface="HG丸ｺﾞｼｯｸM-PRO"/>
              </a:rPr>
              <a:t>くるくる</a:t>
            </a:r>
            <a:r>
              <a:rPr lang="ja-JP" altLang="en-US" sz="1050" dirty="0">
                <a:latin typeface="HGMaruGothicMPRO" panose="020F0600000000000000" pitchFamily="34" charset="-128"/>
                <a:ea typeface="HGMaruGothicMPRO" panose="020F0600000000000000" pitchFamily="34" charset="-128"/>
                <a:cs typeface="HG丸ｺﾞｼｯｸM-PRO"/>
              </a:rPr>
              <a:t>巻く。</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５：（４</a:t>
            </a:r>
            <a:r>
              <a:rPr lang="ja-JP" altLang="en-US" sz="1050" dirty="0">
                <a:latin typeface="HGMaruGothicMPRO" panose="020F0600000000000000" pitchFamily="34" charset="-128"/>
                <a:ea typeface="HGMaruGothicMPRO" panose="020F0600000000000000" pitchFamily="34" charset="-128"/>
                <a:cs typeface="HG丸ｺﾞｼｯｸM-PRO"/>
              </a:rPr>
              <a:t>）を半分に切り、片栗粉を全体に</a:t>
            </a:r>
            <a:r>
              <a:rPr lang="ja-JP" altLang="en-US" sz="1050">
                <a:latin typeface="HGMaruGothicMPRO" panose="020F0600000000000000" pitchFamily="34" charset="-128"/>
                <a:ea typeface="HGMaruGothicMPRO" panose="020F0600000000000000" pitchFamily="34" charset="-128"/>
                <a:cs typeface="HG丸ｺﾞｼｯｸM-PRO"/>
              </a:rPr>
              <a:t>まぶす。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６：フライパン</a:t>
            </a:r>
            <a:r>
              <a:rPr lang="ja-JP" altLang="en-US" sz="1050" dirty="0">
                <a:latin typeface="HGMaruGothicMPRO" panose="020F0600000000000000" pitchFamily="34" charset="-128"/>
                <a:ea typeface="HGMaruGothicMPRO" panose="020F0600000000000000" pitchFamily="34" charset="-128"/>
                <a:cs typeface="HG丸ｺﾞｼｯｸM-PRO"/>
              </a:rPr>
              <a:t>にサラダ油を入れて中火で熱する。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a:latin typeface="HGMaruGothicMPRO" panose="020F0600000000000000" pitchFamily="34" charset="-128"/>
                <a:ea typeface="HGMaruGothicMPRO" panose="020F0600000000000000" pitchFamily="34" charset="-128"/>
                <a:cs typeface="HG丸ｺﾞｼｯｸM-PRO"/>
              </a:rPr>
              <a:t>　　（</a:t>
            </a:r>
            <a:r>
              <a:rPr lang="ja-JP" altLang="en-US" sz="1050" dirty="0">
                <a:latin typeface="HGMaruGothicMPRO" panose="020F0600000000000000" pitchFamily="34" charset="-128"/>
                <a:ea typeface="HGMaruGothicMPRO" panose="020F0600000000000000" pitchFamily="34" charset="-128"/>
                <a:cs typeface="HG丸ｺﾞｼｯｸM-PRO"/>
              </a:rPr>
              <a:t>５）の巻き終わりを下にして、火が通るまで焼き、器に盛り付ける。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シジミ</a:t>
            </a: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シジミはあらかじめ砂抜きし、米は洗って浸水させておく。</a:t>
            </a:r>
            <a:endParaRPr lang="en-US" altLang="ja-JP" sz="1050" dirty="0">
              <a:latin typeface="HGMaruGothicMPRO"/>
              <a:ea typeface="HGMaruGothic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２：シメジは根元を切り落とし、ほぐす。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フライパンにシジミと酒と水を入れて蓋をし、中火で蒸し、</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シジミの口が開いたら火を止め、シジミと煮汁に分ける。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：シジミの身は殻から外す。</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：炊飯器に米、シジミの身と煮汁、シメジ、</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を入れ、炊飯する。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i="0" dirty="0">
                <a:effectLst/>
                <a:latin typeface="HGMaruGothicMPRO" panose="020F0600000000000000" pitchFamily="34" charset="-128"/>
                <a:ea typeface="HGMaruGothicMPRO" panose="020F0600000000000000" pitchFamily="34" charset="-128"/>
                <a:sym typeface="Wingdings" panose="05000000000000000000" pitchFamily="2" charset="2"/>
              </a:rPr>
              <a:t>　　（</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の</a:t>
            </a:r>
            <a:r>
              <a:rPr lang="ja-JP" altLang="en-US" sz="1050" i="0" dirty="0">
                <a:effectLst/>
                <a:latin typeface="HGMaruGothicMPRO" panose="020F0600000000000000" pitchFamily="34" charset="-128"/>
                <a:ea typeface="HGMaruGothicMPRO" panose="020F0600000000000000" pitchFamily="34" charset="-128"/>
                <a:sym typeface="Wingdings" panose="05000000000000000000" pitchFamily="2" charset="2"/>
              </a:rPr>
              <a:t>水は</a:t>
            </a:r>
            <a:r>
              <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rPr>
              <a:t>2</a:t>
            </a:r>
            <a:r>
              <a:rPr lang="ja-JP" altLang="en-US" sz="1050" i="0" dirty="0">
                <a:effectLst/>
                <a:latin typeface="HGMaruGothicMPRO" panose="020F0600000000000000" pitchFamily="34" charset="-128"/>
                <a:ea typeface="HGMaruGothicMPRO" panose="020F0600000000000000" pitchFamily="34" charset="-128"/>
                <a:sym typeface="Wingdings" panose="05000000000000000000" pitchFamily="2" charset="2"/>
              </a:rPr>
              <a:t>合の目盛りまで入れる）</a:t>
            </a:r>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rPr>
              <a:t>６</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：炊飯が完了したら具材と米をよく混ぜ合わせて、茶碗によそう。</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ささみ（筋なし）</a:t>
            </a:r>
            <a:r>
              <a:rPr lang="en-US" altLang="ja-JP" sz="1050" dirty="0">
                <a:latin typeface="HGMaruGothicMPRO"/>
                <a:ea typeface="HGMaruGothicMPRO"/>
                <a:cs typeface="HG丸ｺﾞｼｯｸM-PRO"/>
              </a:rPr>
              <a:t> 4</a:t>
            </a:r>
            <a:r>
              <a:rPr lang="ja-JP" altLang="en-US" sz="1050" dirty="0">
                <a:latin typeface="HGMaruGothicMPRO"/>
                <a:ea typeface="HGMaruGothicMPRO"/>
                <a:cs typeface="HG丸ｺﾞｼｯｸM-PRO"/>
              </a:rPr>
              <a:t>本（約</a:t>
            </a:r>
            <a:r>
              <a:rPr lang="en-US" altLang="ja-JP" sz="1050" dirty="0">
                <a:latin typeface="HGMaruGothicMPRO"/>
                <a:ea typeface="HGMaruGothicMPRO"/>
                <a:cs typeface="HG丸ｺﾞｼｯｸM-PRO"/>
              </a:rPr>
              <a:t>200g</a:t>
            </a:r>
            <a:r>
              <a:rPr lang="ja-JP" altLang="en-US" sz="1050" dirty="0">
                <a:latin typeface="HGMaruGothicMPRO"/>
                <a:ea typeface="HGMaruGothicMPRO"/>
                <a:cs typeface="HG丸ｺﾞｼｯｸM-PRO"/>
              </a:rPr>
              <a:t>）</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大葉　 </a:t>
            </a:r>
            <a:r>
              <a:rPr lang="en-US" altLang="ja-JP" sz="1050" dirty="0">
                <a:latin typeface="HGMaruGothicMPRO"/>
                <a:ea typeface="HGMaruGothicMPRO"/>
                <a:cs typeface="HG丸ｺﾞｼｯｸM-PRO"/>
              </a:rPr>
              <a:t>8</a:t>
            </a:r>
            <a:r>
              <a:rPr lang="ja-JP" altLang="en-US" sz="1050" dirty="0">
                <a:latin typeface="HGMaruGothicMPRO"/>
                <a:ea typeface="HGMaruGothicMPRO"/>
                <a:cs typeface="HG丸ｺﾞｼｯｸM-PRO"/>
              </a:rPr>
              <a:t>枚</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練り梅　大さじ１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片栗粉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サラダ油　大さじ</a:t>
            </a:r>
            <a:r>
              <a:rPr lang="en-US" altLang="ja-JP" sz="1050" dirty="0">
                <a:latin typeface="HGMaruGothicMPRO"/>
                <a:ea typeface="HGMaruGothicMPRO"/>
                <a:cs typeface="HG丸ｺﾞｼｯｸM-PRO"/>
              </a:rPr>
              <a:t>1</a:t>
            </a: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醤油　大さじ</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おろししょうが　小さじ</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塩・こしょう　各少々</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1">
                    <a:lumMod val="60000"/>
                    <a:lumOff val="40000"/>
                  </a:schemeClr>
                </a:solidFill>
                <a:latin typeface="メイリオ" panose="020B0604030504040204" pitchFamily="50" charset="-128"/>
                <a:ea typeface="メイリオ" panose="020B0604030504040204" pitchFamily="50" charset="-128"/>
              </a:rPr>
              <a:t>〈2025</a:t>
            </a:r>
            <a:r>
              <a:rPr lang="ja-JP" altLang="en-US" sz="2400" b="1" i="0" strike="noStrike">
                <a:solidFill>
                  <a:schemeClr val="accent1">
                    <a:lumMod val="60000"/>
                    <a:lumOff val="40000"/>
                  </a:schemeClr>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1">
                    <a:lumMod val="60000"/>
                    <a:lumOff val="40000"/>
                  </a:schemeClr>
                </a:solidFill>
                <a:latin typeface="メイリオ" panose="020B0604030504040204" pitchFamily="50" charset="-128"/>
                <a:ea typeface="メイリオ" panose="020B0604030504040204" pitchFamily="50" charset="-128"/>
              </a:rPr>
              <a:t>7</a:t>
            </a:r>
            <a:r>
              <a:rPr lang="ja-JP" altLang="en-US" sz="2400" b="1" i="0" strike="noStrike">
                <a:solidFill>
                  <a:schemeClr val="accent1">
                    <a:lumMod val="60000"/>
                    <a:lumOff val="40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1">
                    <a:lumMod val="60000"/>
                    <a:lumOff val="40000"/>
                  </a:schemeClr>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シジミは鉄、ビタミン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、各種アミノ酸、タウリン、カルシウム、ナトリウム、カリウム、マグネシウム、亜鉛などを多く含む。</a:t>
            </a:r>
            <a:endParaRPr lang="en-US" altLang="ja-JP" sz="1050" b="0" i="0" dirty="0">
              <a:effectLst/>
              <a:latin typeface="HGMaruGothicMPRO"/>
              <a:ea typeface="HGMaruGothicMPRO"/>
            </a:endParaRPr>
          </a:p>
          <a:p>
            <a:r>
              <a:rPr lang="ja-JP" altLang="en-US" sz="1050">
                <a:latin typeface="HGMaruGothicMPRO"/>
                <a:ea typeface="HGMaruGothicMPRO"/>
              </a:rPr>
              <a:t>　</a:t>
            </a:r>
            <a:r>
              <a:rPr lang="ja-JP" altLang="en-US" sz="1050" b="0" i="0">
                <a:effectLst/>
                <a:latin typeface="HGMaruGothicMPRO"/>
                <a:ea typeface="HGMaruGothicMPRO"/>
              </a:rPr>
              <a:t>オルニチン</a:t>
            </a:r>
            <a:r>
              <a:rPr lang="ja-JP" altLang="en-US" sz="1050" b="0" i="0" dirty="0">
                <a:effectLst/>
                <a:latin typeface="HGMaruGothicMPRO"/>
                <a:ea typeface="HGMaruGothicMPRO"/>
              </a:rPr>
              <a:t>という</a:t>
            </a:r>
            <a:r>
              <a:rPr lang="ja-JP" altLang="en-US" sz="1050" b="0" i="0">
                <a:effectLst/>
                <a:latin typeface="HGMaruGothicMPRO"/>
                <a:ea typeface="HGMaruGothicMPRO"/>
              </a:rPr>
              <a:t>アミノ酸も豊富</a:t>
            </a:r>
            <a:r>
              <a:rPr lang="ja-JP" altLang="en-US" sz="1050" b="0" i="0" dirty="0">
                <a:effectLst/>
                <a:latin typeface="HGMaruGothicMPRO"/>
                <a:ea typeface="HGMaruGothicMPRO"/>
              </a:rPr>
              <a:t>に含まれており、肝機能の改善に効果</a:t>
            </a:r>
            <a:r>
              <a:rPr lang="ja-JP" altLang="en-US" sz="1050" b="0" i="0">
                <a:effectLst/>
                <a:latin typeface="HGMaruGothicMPRO"/>
                <a:ea typeface="HGMaruGothicMPRO"/>
              </a:rPr>
              <a:t>があるといわれている。</a:t>
            </a:r>
            <a:endParaRPr lang="en-US" altLang="ja-JP" sz="1050" b="0" i="0" dirty="0">
              <a:effectLst/>
              <a:latin typeface="HGMaruGothicMPRO"/>
              <a:ea typeface="HGMaruGothicMPRO"/>
            </a:endParaRPr>
          </a:p>
          <a:p>
            <a:r>
              <a:rPr lang="ja-JP" altLang="en-US" sz="1050">
                <a:latin typeface="HGMaruGothicMPRO"/>
                <a:ea typeface="HGMaruGothicMPRO"/>
              </a:rPr>
              <a:t>　</a:t>
            </a:r>
            <a:r>
              <a:rPr lang="ja-JP" altLang="en-US" sz="1050" b="0" i="0">
                <a:effectLst/>
                <a:latin typeface="HGMaruGothicMPRO"/>
                <a:ea typeface="HGMaruGothicMPRO"/>
              </a:rPr>
              <a:t>また</a:t>
            </a:r>
            <a:r>
              <a:rPr lang="ja-JP" altLang="en-US" sz="1050" b="0" i="0" dirty="0">
                <a:effectLst/>
                <a:latin typeface="HGMaruGothicMPRO"/>
                <a:ea typeface="HGMaruGothicMPRO"/>
              </a:rPr>
              <a:t>、たんぱく質の合成に関わるアミノ酸のうち、体内で合成すること</a:t>
            </a:r>
            <a:r>
              <a:rPr lang="ja-JP" altLang="en-US" sz="1050" b="0" i="0">
                <a:effectLst/>
                <a:latin typeface="HGMaruGothicMPRO"/>
                <a:ea typeface="HGMaruGothicMPRO"/>
              </a:rPr>
              <a:t>ができず、食物</a:t>
            </a:r>
            <a:r>
              <a:rPr lang="ja-JP" altLang="en-US" sz="1050" b="0" i="0" dirty="0">
                <a:effectLst/>
                <a:latin typeface="HGMaruGothicMPRO"/>
                <a:ea typeface="HGMaruGothicMPRO"/>
              </a:rPr>
              <a:t>から摂取しなければならないものを必須アミノ酸といい、シジミには必須アミノ酸がバランスよく全て含まれている。</a:t>
            </a:r>
            <a:endParaRPr lang="en-US" altLang="ja-JP" sz="1050" b="0" i="0" dirty="0">
              <a:effectLst/>
              <a:latin typeface="HGMaruGothicMPRO"/>
              <a:ea typeface="HGMaruGothicMPRO"/>
            </a:endParaRPr>
          </a:p>
          <a:p>
            <a:r>
              <a:rPr lang="en-US" altLang="ja-JP" sz="1050" dirty="0">
                <a:latin typeface="HGMaruGothicMPRO"/>
                <a:ea typeface="HGMaruGothicMPRO"/>
              </a:rPr>
              <a:t> </a:t>
            </a: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551521" y="9935900"/>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 </a:t>
            </a:r>
            <a:r>
              <a:rPr lang="en-US" altLang="ja-JP" dirty="0">
                <a:effectLst/>
                <a:latin typeface="HGMaruGothicMPRO" panose="020F0600000000000000" pitchFamily="34" charset="-128"/>
                <a:ea typeface="HGMaruGothicMPRO" panose="020F0600000000000000" pitchFamily="34" charset="-128"/>
              </a:rPr>
              <a:t>7</a:t>
            </a:r>
            <a:r>
              <a:rPr lang="ja-JP" altLang="en-US" dirty="0">
                <a:effectLst/>
                <a:latin typeface="HGMaruGothicMPRO" panose="020F0600000000000000" pitchFamily="34" charset="-128"/>
                <a:ea typeface="HGMaruGothicMPRO" panose="020F0600000000000000" pitchFamily="34" charset="-128"/>
              </a:rPr>
              <a:t>月のポイントは「梅雨明け」と「夏休み」。梅雨明け前後で天候は劇的に変化し、それまで盛り上がりに欠けていた夏物、盛夏物の需要が一気に伸びる。早ければ</a:t>
            </a:r>
            <a:r>
              <a:rPr lang="en-US" altLang="ja-JP" dirty="0">
                <a:effectLst/>
                <a:latin typeface="HGMaruGothicMPRO" panose="020F0600000000000000" pitchFamily="34" charset="-128"/>
                <a:ea typeface="HGMaruGothicMPRO" panose="020F0600000000000000" pitchFamily="34" charset="-128"/>
              </a:rPr>
              <a:t>7</a:t>
            </a:r>
            <a:r>
              <a:rPr lang="ja-JP" altLang="en-US" dirty="0">
                <a:effectLst/>
                <a:latin typeface="HGMaruGothicMPRO" panose="020F0600000000000000" pitchFamily="34" charset="-128"/>
                <a:ea typeface="HGMaruGothicMPRO" panose="020F0600000000000000" pitchFamily="34" charset="-128"/>
              </a:rPr>
              <a:t>月中にも夏バテの症状が見られるため、土用の丑の日のうなぎやネバネバ食材、ビタミン</a:t>
            </a:r>
            <a:r>
              <a:rPr lang="en-US" altLang="ja-JP" dirty="0">
                <a:effectLst/>
                <a:latin typeface="HGMaruGothicMPRO" panose="020F0600000000000000" pitchFamily="34" charset="-128"/>
                <a:ea typeface="HGMaruGothicMPRO" panose="020F0600000000000000" pitchFamily="34" charset="-128"/>
              </a:rPr>
              <a:t>B1</a:t>
            </a:r>
            <a:r>
              <a:rPr lang="ja-JP" altLang="en-US" dirty="0">
                <a:effectLst/>
                <a:latin typeface="HGMaruGothicMPRO" panose="020F0600000000000000" pitchFamily="34" charset="-128"/>
                <a:ea typeface="HGMaruGothicMPRO" panose="020F0600000000000000" pitchFamily="34" charset="-128"/>
              </a:rPr>
              <a:t>を豊富に含む豚肉を使ったメニュー、新陳代謝を高める香辛料を使った味付けがスタミナメニューとして好まれる。夏休みが始まると、子どもの昼食として中食需要が高まる。また家族全員で買物に行く機会が増えるため、子どもに人気のキャラクター商品や親子で楽しめる新旧駄菓子を充実させる。夏レジャー需要も逃さないようにしよう。 </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◆土用の丑の日</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定番の</a:t>
            </a:r>
            <a:r>
              <a:rPr lang="ja-JP" altLang="en-US">
                <a:effectLst/>
                <a:latin typeface="HGMaruGothicMPRO" panose="020F0600000000000000" pitchFamily="34" charset="-128"/>
                <a:ea typeface="HGMaruGothicMPRO" panose="020F0600000000000000" pitchFamily="34" charset="-128"/>
              </a:rPr>
              <a:t>うなぎは必須アイテムだが</a:t>
            </a:r>
            <a:r>
              <a:rPr lang="ja-JP" altLang="en-US" dirty="0">
                <a:effectLst/>
                <a:latin typeface="HGMaruGothicMPRO" panose="020F0600000000000000" pitchFamily="34" charset="-128"/>
                <a:ea typeface="HGMaruGothicMPRO" panose="020F0600000000000000" pitchFamily="34" charset="-128"/>
              </a:rPr>
              <a:t>、</a:t>
            </a:r>
            <a:r>
              <a:rPr lang="ja-JP" altLang="en-US">
                <a:effectLst/>
                <a:latin typeface="HGMaruGothicMPRO" panose="020F0600000000000000" pitchFamily="34" charset="-128"/>
                <a:ea typeface="HGMaruGothicMPRO" panose="020F0600000000000000" pitchFamily="34" charset="-128"/>
              </a:rPr>
              <a:t>少しマンネリ気味であることも否めない。</a:t>
            </a:r>
            <a:r>
              <a:rPr lang="ja-JP" altLang="en-US" dirty="0">
                <a:effectLst/>
                <a:latin typeface="HGMaruGothicMPRO" panose="020F0600000000000000" pitchFamily="34" charset="-128"/>
                <a:ea typeface="HGMaruGothicMPRO" panose="020F0600000000000000" pitchFamily="34" charset="-128"/>
              </a:rPr>
              <a:t>夏が旬の「土用シジミ」や食欲増進の「梅干し」、食べると無病息災で過ごせるといわれている「土用餅」、土用の時季に産み落とされた「土用卵」など</a:t>
            </a:r>
            <a:r>
              <a:rPr lang="ja-JP" altLang="en-US">
                <a:effectLst/>
                <a:latin typeface="HGMaruGothicMPRO" panose="020F0600000000000000" pitchFamily="34" charset="-128"/>
                <a:ea typeface="HGMaruGothicMPRO" panose="020F0600000000000000" pitchFamily="34" charset="-128"/>
              </a:rPr>
              <a:t>新しい情報も提供</a:t>
            </a:r>
            <a:r>
              <a:rPr lang="ja-JP" altLang="en-US" dirty="0">
                <a:effectLst/>
                <a:latin typeface="HGMaruGothicMPRO" panose="020F0600000000000000" pitchFamily="34" charset="-128"/>
                <a:ea typeface="HGMaruGothicMPRO" panose="020F0600000000000000" pitchFamily="34" charset="-128"/>
              </a:rPr>
              <a:t>し、目新しさを演出したい。</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◆虫対策</a:t>
            </a:r>
            <a:r>
              <a:rPr lang="ja-JP" altLang="en-US" b="1" dirty="0">
                <a:latin typeface="HGMaruGothicMPRO" panose="020F0600000000000000" pitchFamily="34" charset="-128"/>
                <a:ea typeface="HGMaruGothicMPRO" panose="020F0600000000000000" pitchFamily="34" charset="-128"/>
              </a:rPr>
              <a:t>用品</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梅雨の湿気と夏の暑さで虫の発生に悩まされる時季。通常の住宅立地ではこの頃が最後の売上確保のチャンス。殺虫剤は急な需要が多いため、品切れは許されない。リキッド、スプレー、詰め替え、少量サイズ、蚊取り線香の在庫をしっかり持つ。蚊取り器は、７月下旬から使用期間の短いタイプの販売</a:t>
            </a:r>
            <a:r>
              <a:rPr lang="ja-JP" altLang="en-US">
                <a:effectLst/>
                <a:latin typeface="HGMaruGothicMPRO" panose="020F0600000000000000" pitchFamily="34" charset="-128"/>
                <a:ea typeface="HGMaruGothicMPRO" panose="020F0600000000000000" pitchFamily="34" charset="-128"/>
              </a:rPr>
              <a:t>にシフトする。</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12483" y="902576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７月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85323" y="13148395"/>
            <a:ext cx="6171541" cy="16342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全国乾麺協同組合連合会が制定。中国で七夕に小麦粉で作った「索餅」が供えられていたのが日本に伝わり、後にそうめんを食べるようになったことにちなむ。伝統食として、また夏の定番の涼味メニューとして、そうめんと関連商品を訴求する。</a:t>
            </a:r>
            <a:endParaRPr lang="en-US" altLang="ja-JP" sz="105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rPr>
              <a:t>【</a:t>
            </a:r>
            <a:r>
              <a:rPr lang="ja-JP" altLang="en-US" sz="1050" dirty="0">
                <a:latin typeface="HGMaruGothicMPRO" panose="020F0600000000000000" pitchFamily="34" charset="-128"/>
                <a:ea typeface="HGMaruGothicMPRO" panose="020F0600000000000000" pitchFamily="34" charset="-128"/>
              </a:rPr>
              <a:t>重点商品</a:t>
            </a:r>
            <a:r>
              <a:rPr lang="en-US" altLang="ja-JP" sz="1050" dirty="0">
                <a:latin typeface="HGMaruGothicMPRO" panose="020F0600000000000000" pitchFamily="34" charset="-128"/>
                <a:ea typeface="HGMaruGothicMPRO" panose="020F0600000000000000" pitchFamily="34" charset="-128"/>
              </a:rPr>
              <a:t>】</a:t>
            </a:r>
          </a:p>
          <a:p>
            <a:r>
              <a:rPr lang="ja-JP" altLang="en-US" sz="1050" dirty="0">
                <a:latin typeface="HGMaruGothicMPRO" panose="020F0600000000000000" pitchFamily="34" charset="-128"/>
                <a:ea typeface="HGMaruGothicMPRO" panose="020F0600000000000000" pitchFamily="34" charset="-128"/>
              </a:rPr>
              <a:t>　そうめん、麺つゆ、ハム、ソーセージ、ちりめんじゃこ、オクラ、ミョウガ、キュウリ、トマト、オリーブオイル、バルサミコ酢</a:t>
            </a:r>
            <a:endParaRPr lang="en-US" altLang="ja-JP" sz="1050" dirty="0">
              <a:latin typeface="HGMaruGothicMPRO" panose="020F0600000000000000" pitchFamily="34" charset="-128"/>
              <a:ea typeface="HGMaruGothicMPRO" panose="020F0600000000000000" pitchFamily="34" charset="-128"/>
            </a:endParaRP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cs typeface="ヒラギノ角ゴ ProN W6"/>
              </a:rPr>
              <a:t>大葉</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材料：４人前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シジミ　</a:t>
            </a:r>
            <a:r>
              <a:rPr lang="en-US" altLang="ja-JP" sz="1050" dirty="0">
                <a:latin typeface="HGMaruGothicMPRO"/>
                <a:ea typeface="HGMaruGothicMPRO"/>
              </a:rPr>
              <a:t>150g</a:t>
            </a:r>
          </a:p>
          <a:p>
            <a:pPr rtl="1">
              <a:lnSpc>
                <a:spcPts val="1600"/>
              </a:lnSpc>
              <a:defRPr sz="1000"/>
            </a:pPr>
            <a:r>
              <a:rPr lang="ja-JP" altLang="en-US" sz="1050" dirty="0">
                <a:latin typeface="HGMaruGothicMPRO"/>
                <a:ea typeface="HGMaruGothicMPRO"/>
              </a:rPr>
              <a:t>米　</a:t>
            </a:r>
            <a:r>
              <a:rPr lang="en" altLang="ja-JP" sz="1050" dirty="0">
                <a:latin typeface="HGMaruGothicMPRO"/>
                <a:ea typeface="HGMaruGothicMPRO"/>
              </a:rPr>
              <a:t> </a:t>
            </a:r>
            <a:r>
              <a:rPr lang="en-US" altLang="ja-JP" sz="1050" dirty="0">
                <a:latin typeface="HGMaruGothicMPRO"/>
                <a:ea typeface="HGMaruGothicMPRO"/>
              </a:rPr>
              <a:t>2</a:t>
            </a:r>
            <a:r>
              <a:rPr lang="ja-JP" altLang="en-US" sz="1050" dirty="0">
                <a:latin typeface="HGMaruGothicMPRO"/>
                <a:ea typeface="HGMaruGothicMPRO"/>
              </a:rPr>
              <a:t>合　　シメジ　</a:t>
            </a:r>
            <a:r>
              <a:rPr lang="en-US" altLang="ja-JP" sz="1050" dirty="0">
                <a:latin typeface="HGMaruGothicMPRO"/>
                <a:ea typeface="HGMaruGothicMPRO"/>
              </a:rPr>
              <a:t>1</a:t>
            </a:r>
            <a:r>
              <a:rPr lang="ja-JP" altLang="en-US" sz="1050" dirty="0">
                <a:latin typeface="HGMaruGothicMPRO"/>
                <a:ea typeface="HGMaruGothicMPRO"/>
              </a:rPr>
              <a:t>パック</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酒　 </a:t>
            </a:r>
            <a:r>
              <a:rPr lang="en-US" altLang="ja-JP" sz="1050" dirty="0">
                <a:latin typeface="HGMaruGothicMPRO"/>
                <a:ea typeface="HGMaruGothicMPRO"/>
              </a:rPr>
              <a:t>50ml</a:t>
            </a:r>
            <a:r>
              <a:rPr lang="ja-JP" altLang="en-US" sz="1050" dirty="0">
                <a:latin typeface="HGMaruGothicMPRO"/>
                <a:ea typeface="HGMaruGothicMPRO"/>
              </a:rPr>
              <a:t>　　水　</a:t>
            </a:r>
            <a:r>
              <a:rPr lang="en-US" altLang="ja-JP" sz="1050" dirty="0">
                <a:latin typeface="HGMaruGothicMPRO"/>
                <a:ea typeface="HGMaruGothicMPRO"/>
              </a:rPr>
              <a:t>50ml</a:t>
            </a:r>
            <a:endParaRPr lang="en" altLang="ja-JP" sz="1050" dirty="0">
              <a:latin typeface="HGMaruGothicMPRO"/>
              <a:ea typeface="HGMaruGothic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和風顆粒だし　小さじ</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みりん　</a:t>
            </a:r>
            <a:r>
              <a:rPr lang="en" altLang="ja-JP" sz="1050" dirty="0">
                <a:latin typeface="HGMaruGothicMPRO"/>
                <a:ea typeface="HGMaruGothicMPRO"/>
                <a:cs typeface="HG丸ｺﾞｼｯｸM-PRO"/>
              </a:rPr>
              <a:t>25ml</a:t>
            </a: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醤油　</a:t>
            </a:r>
            <a:r>
              <a:rPr lang="en" altLang="ja-JP" sz="1050" dirty="0">
                <a:latin typeface="HGMaruGothicMPRO"/>
                <a:ea typeface="HGMaruGothicMPRO"/>
                <a:cs typeface="HG丸ｺﾞｼｯｸM-PRO"/>
              </a:rPr>
              <a:t>20ml</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塩　小さじ</a:t>
            </a:r>
            <a:r>
              <a:rPr lang="en-US" altLang="ja-JP" sz="1050" dirty="0">
                <a:latin typeface="HGMaruGothicMPRO"/>
                <a:ea typeface="HGMaruGothicMPRO"/>
                <a:cs typeface="HG丸ｺﾞｼｯｸM-PRO"/>
              </a:rPr>
              <a:t>1/4</a:t>
            </a:r>
          </a:p>
          <a:p>
            <a:pPr rtl="1">
              <a:lnSpc>
                <a:spcPts val="1600"/>
              </a:lnSpc>
              <a:defRPr sz="1000"/>
            </a:pPr>
            <a:r>
              <a:rPr lang="ja-JP" altLang="en-US" sz="1050" dirty="0">
                <a:latin typeface="HGMaruGothicMPRO"/>
                <a:ea typeface="HGMaruGothicMPRO"/>
                <a:cs typeface="HG丸ｺﾞｼｯｸM-PRO"/>
              </a:rPr>
              <a:t>水　適量</a:t>
            </a:r>
            <a:endParaRPr lang="en-US" altLang="ja-JP" sz="1050" dirty="0">
              <a:latin typeface="HGMaruGothicMPRO"/>
              <a:ea typeface="HGMaruGothicMPRO"/>
              <a:cs typeface="HG丸ｺﾞｼｯｸM-PRO"/>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大葉は、</a:t>
            </a:r>
            <a:r>
              <a:rPr lang="el-GR" altLang="ja-JP" sz="1050" i="0" dirty="0">
                <a:effectLst/>
                <a:latin typeface="HGMaruGothicMPRO" panose="020F0600000000000000" pitchFamily="34" charset="-128"/>
                <a:ea typeface="HGMaruGothicMPRO" panose="020F0600000000000000" pitchFamily="34" charset="-128"/>
              </a:rPr>
              <a:t>β-</a:t>
            </a:r>
            <a:r>
              <a:rPr lang="ja-JP" altLang="en-US" sz="1050" i="0" dirty="0">
                <a:effectLst/>
                <a:latin typeface="HGMaruGothicMPRO" panose="020F0600000000000000" pitchFamily="34" charset="-128"/>
                <a:ea typeface="HGMaruGothicMPRO" panose="020F0600000000000000" pitchFamily="34" charset="-128"/>
              </a:rPr>
              <a:t>カロテン、カルシウム、ビタミン</a:t>
            </a:r>
            <a:r>
              <a:rPr lang="en" altLang="ja-JP" sz="1050" i="0" dirty="0">
                <a:effectLst/>
                <a:latin typeface="HGMaruGothicMPRO" panose="020F0600000000000000" pitchFamily="34" charset="-128"/>
                <a:ea typeface="HGMaruGothicMPRO" panose="020F0600000000000000" pitchFamily="34" charset="-128"/>
              </a:rPr>
              <a:t>B2</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K</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C</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鉄、カリウム、</a:t>
            </a:r>
            <a:r>
              <a:rPr lang="el-GR" altLang="ja-JP" sz="1050" i="0" dirty="0">
                <a:effectLst/>
                <a:latin typeface="HGMaruGothicMPRO" panose="020F0600000000000000" pitchFamily="34" charset="-128"/>
                <a:ea typeface="HGMaruGothicMPRO" panose="020F0600000000000000" pitchFamily="34" charset="-128"/>
              </a:rPr>
              <a:t>α-</a:t>
            </a:r>
            <a:r>
              <a:rPr lang="ja-JP" altLang="en-US" sz="1050" i="0" dirty="0">
                <a:effectLst/>
                <a:latin typeface="HGMaruGothicMPRO" panose="020F0600000000000000" pitchFamily="34" charset="-128"/>
                <a:ea typeface="HGMaruGothicMPRO" panose="020F0600000000000000" pitchFamily="34" charset="-128"/>
              </a:rPr>
              <a:t>リノレン酸、ロスマリン酸などの栄養素が含まれている。</a:t>
            </a:r>
            <a:endParaRPr lang="en-US" altLang="ja-JP" sz="1050" i="0" dirty="0">
              <a:effectLst/>
              <a:latin typeface="HGMaruGothicMPRO" panose="020F0600000000000000" pitchFamily="34" charset="-128"/>
              <a:ea typeface="HGMaruGothicMPRO" panose="020F0600000000000000" pitchFamily="34" charset="-128"/>
            </a:endParaRPr>
          </a:p>
          <a:p>
            <a:pPr algn="l"/>
            <a:r>
              <a:rPr lang="ja-JP" altLang="en-US" sz="1050" dirty="0">
                <a:latin typeface="HGMaruGothicMPRO" panose="020F0600000000000000" pitchFamily="34" charset="-128"/>
                <a:ea typeface="HGMaruGothicMPRO" panose="020F0600000000000000" pitchFamily="34" charset="-128"/>
              </a:rPr>
              <a:t>　</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B2</a:t>
            </a:r>
            <a:r>
              <a:rPr lang="ja-JP" altLang="en-US" sz="1050" i="0" dirty="0">
                <a:effectLst/>
                <a:latin typeface="HGMaruGothicMPRO" panose="020F0600000000000000" pitchFamily="34" charset="-128"/>
                <a:ea typeface="HGMaruGothicMPRO" panose="020F0600000000000000" pitchFamily="34" charset="-128"/>
              </a:rPr>
              <a:t>は、髪・肌・爪などの健康維持や健全な成長に関与し、 「発育ビタミン」とも呼ばれている。また、糖質・タンパク質・脂質の代謝と、エネルギー産生に欠かせない栄養素だ。</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割れているものや口が開いているものは避け、艶があり黒く光っているものを選ぶようにしよう。また、新鮮なアサリは、海のような爽やかな匂いがする。不快な臭いのするものは避けるようにしよう。</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054333" y="4086169"/>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シジミの選び方</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8766" y="4066689"/>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大葉の保存方法</a:t>
            </a:r>
            <a:endParaRPr lang="ja-JP" altLang="en-US" sz="1400" dirty="0">
              <a:solidFill>
                <a:schemeClr val="accent2"/>
              </a:solidFill>
              <a:latin typeface="HGPSoeiKakugothicUB"/>
              <a:ea typeface="HGPSoeiKakugothicUB"/>
            </a:endParaRP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大葉の軸を</a:t>
            </a:r>
            <a:r>
              <a:rPr lang="en-US" altLang="ja-JP" sz="1050" dirty="0">
                <a:latin typeface="HGMaruGothicMPRO"/>
                <a:ea typeface="HGMaruGothicMPRO"/>
              </a:rPr>
              <a:t>1</a:t>
            </a:r>
            <a:r>
              <a:rPr lang="ja-JP" altLang="en-US" sz="1050" dirty="0">
                <a:latin typeface="HGMaruGothicMPRO"/>
                <a:ea typeface="HGMaruGothicMPRO"/>
              </a:rPr>
              <a:t>～</a:t>
            </a:r>
            <a:r>
              <a:rPr lang="en-US" altLang="ja-JP" sz="1050" dirty="0">
                <a:latin typeface="HGMaruGothicMPRO"/>
                <a:ea typeface="HGMaruGothicMPRO"/>
              </a:rPr>
              <a:t>2</a:t>
            </a:r>
            <a:r>
              <a:rPr lang="en" altLang="ja-JP" sz="1050" dirty="0">
                <a:latin typeface="HGMaruGothicMPRO"/>
                <a:ea typeface="HGMaruGothicMPRO"/>
              </a:rPr>
              <a:t>mm</a:t>
            </a:r>
            <a:r>
              <a:rPr lang="ja-JP" altLang="en-US" sz="1050" dirty="0">
                <a:latin typeface="HGMaruGothicMPRO"/>
                <a:ea typeface="HGMaruGothicMPRO"/>
              </a:rPr>
              <a:t>カットし、縦長の容器に水を少量入れて切り口を浸け、ふたをして野菜室に入れることで約</a:t>
            </a:r>
            <a:r>
              <a:rPr lang="en-US" altLang="ja-JP" sz="1050" dirty="0">
                <a:latin typeface="HGMaruGothicMPRO"/>
                <a:ea typeface="HGMaruGothicMPRO"/>
              </a:rPr>
              <a:t>2</a:t>
            </a:r>
            <a:r>
              <a:rPr lang="ja-JP" altLang="en-US" sz="1050" dirty="0">
                <a:latin typeface="HGMaruGothicMPRO"/>
                <a:ea typeface="HGMaruGothicMPRO"/>
              </a:rPr>
              <a:t>週間は保存可能。また、粗いみじん切りにして、冷凍用保存袋に入れて冷凍庫へ入れることで約３カ月間保存可能だ。</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00366" y="850705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半夏生（７</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１）</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47776" y="9152957"/>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ja-JP" altLang="en-US" sz="1050">
                <a:effectLst/>
                <a:latin typeface="HGMaruGothicMPRO" panose="020F0600000000000000" pitchFamily="34" charset="-128"/>
                <a:ea typeface="HGMaruGothicMPRO" panose="020F0600000000000000" pitchFamily="34" charset="-128"/>
              </a:rPr>
              <a:t>雑節の</a:t>
            </a:r>
            <a:r>
              <a:rPr lang="ja-JP" altLang="en-US" sz="1050" dirty="0">
                <a:effectLst/>
                <a:latin typeface="HGMaruGothicMPRO" panose="020F0600000000000000" pitchFamily="34" charset="-128"/>
                <a:ea typeface="HGMaruGothicMPRO" panose="020F0600000000000000" pitchFamily="34" charset="-128"/>
              </a:rPr>
              <a:t>一つで、</a:t>
            </a:r>
            <a:r>
              <a:rPr lang="en-US" altLang="ja-JP" sz="1050" dirty="0">
                <a:effectLst/>
                <a:latin typeface="HGMaruGothicMPRO" panose="020F0600000000000000" pitchFamily="34" charset="-128"/>
                <a:ea typeface="HGMaruGothicMPRO" panose="020F0600000000000000" pitchFamily="34" charset="-128"/>
              </a:rPr>
              <a:t> 7</a:t>
            </a:r>
            <a:r>
              <a:rPr lang="ja-JP" altLang="en-US" sz="1050" dirty="0">
                <a:effectLst/>
                <a:latin typeface="HGMaruGothicMPRO" panose="020F0600000000000000" pitchFamily="34" charset="-128"/>
                <a:ea typeface="HGMaruGothicMPRO" panose="020F0600000000000000" pitchFamily="34" charset="-128"/>
              </a:rPr>
              <a:t>月</a:t>
            </a:r>
            <a:r>
              <a:rPr lang="en-US" altLang="ja-JP" sz="1050" dirty="0">
                <a:effectLst/>
                <a:latin typeface="HGMaruGothicMPRO" panose="020F0600000000000000" pitchFamily="34" charset="-128"/>
                <a:ea typeface="HGMaruGothicMPRO" panose="020F0600000000000000" pitchFamily="34" charset="-128"/>
              </a:rPr>
              <a:t>1</a:t>
            </a:r>
            <a:r>
              <a:rPr lang="ja-JP" altLang="en-US" sz="1050" dirty="0">
                <a:effectLst/>
                <a:latin typeface="HGMaruGothicMPRO" panose="020F0600000000000000" pitchFamily="34" charset="-128"/>
                <a:ea typeface="HGMaruGothicMPRO" panose="020F0600000000000000" pitchFamily="34" charset="-128"/>
              </a:rPr>
              <a:t>日または</a:t>
            </a:r>
            <a:r>
              <a:rPr lang="en-US" altLang="ja-JP" sz="1050" dirty="0">
                <a:effectLst/>
                <a:latin typeface="HGMaruGothicMPRO" panose="020F0600000000000000" pitchFamily="34" charset="-128"/>
                <a:ea typeface="HGMaruGothicMPRO" panose="020F0600000000000000" pitchFamily="34" charset="-128"/>
              </a:rPr>
              <a:t>2</a:t>
            </a:r>
            <a:r>
              <a:rPr lang="ja-JP" altLang="en-US" sz="1050" dirty="0">
                <a:effectLst/>
                <a:latin typeface="HGMaruGothicMPRO" panose="020F0600000000000000" pitchFamily="34" charset="-128"/>
                <a:ea typeface="HGMaruGothicMPRO" panose="020F0600000000000000" pitchFamily="34" charset="-128"/>
              </a:rPr>
              <a:t>日。半夏（カラスビシャク）という植物が生える頃とされる。関西地方では梅雨末期のこの頃までに農家は田植えを終え、「稲の苗がタコの足のように根付いて豊作になるように」との願いを込めてタコを食べる習慣がある。　</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a:t>
            </a:r>
            <a:r>
              <a:rPr lang="ja-JP" altLang="en-US" sz="1050" dirty="0">
                <a:effectLst/>
                <a:latin typeface="HGMaruGothicMPRO" panose="020F0600000000000000" pitchFamily="34" charset="-128"/>
                <a:ea typeface="HGMaruGothicMPRO" panose="020F0600000000000000" pitchFamily="34" charset="-128"/>
              </a:rPr>
              <a:t>また、香川県では半夏生にうどんを食べる習慣があり、</a:t>
            </a:r>
            <a:r>
              <a:rPr lang="en-US" altLang="ja-JP" sz="1050" dirty="0">
                <a:effectLst/>
                <a:latin typeface="HGMaruGothicMPRO" panose="020F0600000000000000" pitchFamily="34" charset="-128"/>
                <a:ea typeface="HGMaruGothicMPRO" panose="020F0600000000000000" pitchFamily="34" charset="-128"/>
              </a:rPr>
              <a:t>7</a:t>
            </a:r>
            <a:r>
              <a:rPr lang="ja-JP" altLang="en-US" sz="1050" dirty="0">
                <a:effectLst/>
                <a:latin typeface="HGMaruGothicMPRO" panose="020F0600000000000000" pitchFamily="34" charset="-128"/>
                <a:ea typeface="HGMaruGothicMPRO" panose="020F0600000000000000" pitchFamily="34" charset="-128"/>
              </a:rPr>
              <a:t>月</a:t>
            </a:r>
            <a:r>
              <a:rPr lang="en-US" altLang="ja-JP" sz="1050" dirty="0">
                <a:effectLst/>
                <a:latin typeface="HGMaruGothicMPRO" panose="020F0600000000000000" pitchFamily="34" charset="-128"/>
                <a:ea typeface="HGMaruGothicMPRO" panose="020F0600000000000000" pitchFamily="34" charset="-128"/>
              </a:rPr>
              <a:t>2</a:t>
            </a:r>
            <a:r>
              <a:rPr lang="ja-JP" altLang="en-US" sz="1050" dirty="0">
                <a:effectLst/>
                <a:latin typeface="HGMaruGothicMPRO" panose="020F0600000000000000" pitchFamily="34" charset="-128"/>
                <a:ea typeface="HGMaruGothicMPRO" panose="020F0600000000000000" pitchFamily="34" charset="-128"/>
              </a:rPr>
              <a:t>日を「うどんの日」としている。タウリンが豊富なタコ、ビタミン</a:t>
            </a:r>
            <a:r>
              <a:rPr lang="en" altLang="ja-JP" sz="1050" dirty="0">
                <a:effectLst/>
                <a:latin typeface="HGMaruGothicMPRO" panose="020F0600000000000000" pitchFamily="34" charset="-128"/>
                <a:ea typeface="HGMaruGothicMPRO" panose="020F0600000000000000" pitchFamily="34" charset="-128"/>
              </a:rPr>
              <a:t>B</a:t>
            </a:r>
            <a:r>
              <a:rPr lang="ja-JP" altLang="en-US" sz="1050" dirty="0">
                <a:effectLst/>
                <a:latin typeface="HGMaruGothicMPRO" panose="020F0600000000000000" pitchFamily="34" charset="-128"/>
                <a:ea typeface="HGMaruGothicMPRO" panose="020F0600000000000000" pitchFamily="34" charset="-128"/>
              </a:rPr>
              <a:t>群が豊富な豚肉、トウモロコシ、ビタミン</a:t>
            </a:r>
            <a:r>
              <a:rPr lang="en" altLang="ja-JP" sz="1050" dirty="0">
                <a:effectLst/>
                <a:latin typeface="HGMaruGothicMPRO" panose="020F0600000000000000" pitchFamily="34" charset="-128"/>
                <a:ea typeface="HGMaruGothicMPRO" panose="020F0600000000000000" pitchFamily="34" charset="-128"/>
              </a:rPr>
              <a:t>C</a:t>
            </a:r>
            <a:r>
              <a:rPr lang="ja-JP" altLang="en-US" sz="1050" dirty="0">
                <a:effectLst/>
                <a:latin typeface="HGMaruGothicMPRO" panose="020F0600000000000000" pitchFamily="34" charset="-128"/>
                <a:ea typeface="HGMaruGothicMPRO" panose="020F0600000000000000" pitchFamily="34" charset="-128"/>
              </a:rPr>
              <a:t>が豊富な豆苗、機能性成分</a:t>
            </a:r>
            <a:r>
              <a:rPr lang="ja-JP" altLang="en-US" sz="1050" dirty="0">
                <a:latin typeface="HGMaruGothicMPRO" panose="020F0600000000000000" pitchFamily="34" charset="-128"/>
                <a:ea typeface="HGMaruGothicMPRO" panose="020F0600000000000000" pitchFamily="34" charset="-128"/>
              </a:rPr>
              <a:t>の</a:t>
            </a:r>
            <a:r>
              <a:rPr lang="ja-JP" altLang="en-US" sz="1050" dirty="0">
                <a:effectLst/>
                <a:latin typeface="HGMaruGothicMPRO" panose="020F0600000000000000" pitchFamily="34" charset="-128"/>
                <a:ea typeface="HGMaruGothicMPRO" panose="020F0600000000000000" pitchFamily="34" charset="-128"/>
              </a:rPr>
              <a:t>ファイトケミカルが豊富で薬味にもなるニンニクなど、真夏を元気に乗り切る健康メニューを全部門挙げて訴求する。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45444" y="12434657"/>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七夕・そうめんの日（７</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７）</a:t>
            </a:r>
            <a:endParaRPr lang="en-US" altLang="ja-JP" sz="2800" dirty="0">
              <a:latin typeface="HG創英角ｺﾞｼｯｸUB"/>
              <a:ea typeface="HG創英角ｺﾞｼｯｸUB"/>
              <a:cs typeface="HG創英角ｺﾞｼｯｸUB"/>
            </a:endParaRPr>
          </a:p>
        </p:txBody>
      </p:sp>
      <p:sp>
        <p:nvSpPr>
          <p:cNvPr id="3" name="Text Box 1049">
            <a:extLst>
              <a:ext uri="{FF2B5EF4-FFF2-40B4-BE49-F238E27FC236}">
                <a16:creationId xmlns:a16="http://schemas.microsoft.com/office/drawing/2014/main" id="{81B97C32-C98A-7B7B-D1B0-7DEEE563E5FE}"/>
              </a:ext>
            </a:extLst>
          </p:cNvPr>
          <p:cNvSpPr txBox="1">
            <a:spLocks noChangeArrowheads="1"/>
          </p:cNvSpPr>
          <p:nvPr/>
        </p:nvSpPr>
        <p:spPr bwMode="auto">
          <a:xfrm>
            <a:off x="3414333" y="106739"/>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1"/>
                </a:solidFill>
                <a:latin typeface="メイリオ"/>
                <a:ea typeface="メイリオ"/>
              </a:rPr>
              <a:t>7</a:t>
            </a:r>
            <a:r>
              <a:rPr lang="ja-JP" altLang="en-US" sz="2300" b="1" dirty="0">
                <a:solidFill>
                  <a:schemeClr val="accent1"/>
                </a:solidFill>
                <a:latin typeface="メイリオ"/>
                <a:ea typeface="メイリオ"/>
              </a:rPr>
              <a:t>月</a:t>
            </a:r>
            <a:r>
              <a:rPr lang="ja-JP" altLang="en-US" sz="2300" b="1" i="0" u="none" strike="noStrike" baseline="0" dirty="0">
                <a:solidFill>
                  <a:schemeClr val="accent1"/>
                </a:solidFill>
                <a:latin typeface="メイリオ"/>
                <a:ea typeface="メイリオ"/>
              </a:rPr>
              <a:t>･</a:t>
            </a:r>
            <a:r>
              <a:rPr lang="ja-JP" altLang="en-US" sz="2300" b="1" dirty="0">
                <a:solidFill>
                  <a:schemeClr val="accent1"/>
                </a:solidFill>
                <a:latin typeface="メイリオ"/>
                <a:ea typeface="メイリオ"/>
              </a:rPr>
              <a:t>･･旬の</a:t>
            </a:r>
            <a:r>
              <a:rPr lang="ja-JP" altLang="en-US" sz="2300" b="1" i="0" u="none" strike="noStrike" baseline="0" dirty="0">
                <a:solidFill>
                  <a:schemeClr val="accent1"/>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2"/>
                </a:solidFill>
                <a:latin typeface="メイリオ"/>
                <a:ea typeface="メイリオ"/>
              </a:rPr>
              <a:t>〜</a:t>
            </a:r>
            <a:r>
              <a:rPr lang="ja-JP" altLang="en-US" sz="2300" b="1" i="0" u="none" strike="noStrike" baseline="0">
                <a:solidFill>
                  <a:schemeClr val="accent2"/>
                </a:solidFill>
                <a:latin typeface="メイリオ"/>
                <a:ea typeface="メイリオ"/>
              </a:rPr>
              <a:t> 夏休み</a:t>
            </a:r>
            <a:r>
              <a:rPr lang="ja-JP" altLang="en-US" sz="2300" b="1" i="0" u="none" strike="noStrike" baseline="0" dirty="0">
                <a:solidFill>
                  <a:schemeClr val="accent2"/>
                </a:solidFill>
                <a:latin typeface="メイリオ"/>
                <a:ea typeface="メイリオ"/>
              </a:rPr>
              <a:t>入りで活発化する人の動きを先読み</a:t>
            </a:r>
            <a:r>
              <a:rPr lang="ja-JP" altLang="en-US" sz="2300" b="1" i="0" u="none" strike="noStrike" baseline="0">
                <a:solidFill>
                  <a:schemeClr val="accent2"/>
                </a:solidFill>
                <a:latin typeface="メイリオ"/>
                <a:ea typeface="メイリオ"/>
              </a:rPr>
              <a:t>しよう！ </a:t>
            </a:r>
            <a:r>
              <a:rPr lang="en-US" altLang="ja-JP" sz="2300" b="1" i="0" u="none" strike="noStrike" baseline="0" dirty="0">
                <a:solidFill>
                  <a:schemeClr val="accent2"/>
                </a:solidFill>
                <a:latin typeface="メイリオ"/>
                <a:ea typeface="メイリオ"/>
              </a:rPr>
              <a:t>〜</a:t>
            </a:r>
            <a:endParaRPr lang="ja-JP" altLang="en-US" sz="2300" b="1" i="0" u="none" strike="noStrike" baseline="0" dirty="0">
              <a:solidFill>
                <a:schemeClr val="accent2"/>
              </a:solidFill>
              <a:latin typeface="メイリオ"/>
              <a:ea typeface="メイリオ"/>
            </a:endParaRPr>
          </a:p>
        </p:txBody>
      </p:sp>
      <p:pic>
        <p:nvPicPr>
          <p:cNvPr id="42" name="図 41" descr="図形&#10;&#10;中程度の精度で自動的に生成された説明">
            <a:extLst>
              <a:ext uri="{FF2B5EF4-FFF2-40B4-BE49-F238E27FC236}">
                <a16:creationId xmlns:a16="http://schemas.microsoft.com/office/drawing/2014/main" id="{FD4C257B-35B0-488F-0839-AADC8D00A7A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1" name="図 10">
            <a:extLst>
              <a:ext uri="{FF2B5EF4-FFF2-40B4-BE49-F238E27FC236}">
                <a16:creationId xmlns:a16="http://schemas.microsoft.com/office/drawing/2014/main" id="{B6EBA32F-D1AE-4A39-92B4-ADB69C1CD3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65191"/>
          <a:stretch/>
        </p:blipFill>
        <p:spPr>
          <a:xfrm>
            <a:off x="10553840" y="12601302"/>
            <a:ext cx="10153964" cy="2498870"/>
          </a:xfrm>
          <a:prstGeom prst="rect">
            <a:avLst/>
          </a:prstGeom>
        </p:spPr>
      </p:pic>
      <p:pic>
        <p:nvPicPr>
          <p:cNvPr id="14" name="図 13">
            <a:extLst>
              <a:ext uri="{FF2B5EF4-FFF2-40B4-BE49-F238E27FC236}">
                <a16:creationId xmlns:a16="http://schemas.microsoft.com/office/drawing/2014/main" id="{2C435BA0-09E1-8CE7-4C53-53F8833748D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595235" y="1908394"/>
            <a:ext cx="911743" cy="795799"/>
          </a:xfrm>
          <a:prstGeom prst="rect">
            <a:avLst/>
          </a:prstGeom>
        </p:spPr>
      </p:pic>
      <p:pic>
        <p:nvPicPr>
          <p:cNvPr id="18" name="図 17">
            <a:extLst>
              <a:ext uri="{FF2B5EF4-FFF2-40B4-BE49-F238E27FC236}">
                <a16:creationId xmlns:a16="http://schemas.microsoft.com/office/drawing/2014/main" id="{E03DF416-6A66-27E2-C826-988CF5E018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16930" y="3711782"/>
            <a:ext cx="1714149" cy="959107"/>
          </a:xfrm>
          <a:prstGeom prst="rect">
            <a:avLst/>
          </a:prstGeom>
        </p:spPr>
      </p:pic>
      <p:pic>
        <p:nvPicPr>
          <p:cNvPr id="21" name="図 20">
            <a:extLst>
              <a:ext uri="{FF2B5EF4-FFF2-40B4-BE49-F238E27FC236}">
                <a16:creationId xmlns:a16="http://schemas.microsoft.com/office/drawing/2014/main" id="{5FC6EE3C-358E-605E-FD96-D190E26305C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663814" y="3327420"/>
            <a:ext cx="2157747" cy="1618310"/>
          </a:xfrm>
          <a:prstGeom prst="rect">
            <a:avLst/>
          </a:prstGeom>
        </p:spPr>
      </p:pic>
      <p:pic>
        <p:nvPicPr>
          <p:cNvPr id="24" name="図 23">
            <a:extLst>
              <a:ext uri="{FF2B5EF4-FFF2-40B4-BE49-F238E27FC236}">
                <a16:creationId xmlns:a16="http://schemas.microsoft.com/office/drawing/2014/main" id="{3A49185B-1846-39CD-8351-FA49007AA00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030648" y="1706173"/>
            <a:ext cx="1702744" cy="1134453"/>
          </a:xfrm>
          <a:prstGeom prst="rect">
            <a:avLst/>
          </a:prstGeom>
        </p:spPr>
      </p:pic>
      <p:pic>
        <p:nvPicPr>
          <p:cNvPr id="27" name="図 26">
            <a:extLst>
              <a:ext uri="{FF2B5EF4-FFF2-40B4-BE49-F238E27FC236}">
                <a16:creationId xmlns:a16="http://schemas.microsoft.com/office/drawing/2014/main" id="{52AF2E40-B16A-9111-9F12-F9E588DA2FA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517527" y="5453660"/>
            <a:ext cx="2545557" cy="2705100"/>
          </a:xfrm>
          <a:prstGeom prst="rect">
            <a:avLst/>
          </a:prstGeom>
        </p:spPr>
      </p:pic>
      <p:pic>
        <p:nvPicPr>
          <p:cNvPr id="30" name="図 29">
            <a:extLst>
              <a:ext uri="{FF2B5EF4-FFF2-40B4-BE49-F238E27FC236}">
                <a16:creationId xmlns:a16="http://schemas.microsoft.com/office/drawing/2014/main" id="{D065A125-12F0-A700-4D2A-C063F8A6FDE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3211051" y="5432091"/>
            <a:ext cx="2370055" cy="2705100"/>
          </a:xfrm>
          <a:prstGeom prst="rect">
            <a:avLst/>
          </a:prstGeom>
        </p:spPr>
      </p:pic>
      <p:pic>
        <p:nvPicPr>
          <p:cNvPr id="33" name="図 32">
            <a:extLst>
              <a:ext uri="{FF2B5EF4-FFF2-40B4-BE49-F238E27FC236}">
                <a16:creationId xmlns:a16="http://schemas.microsoft.com/office/drawing/2014/main" id="{C287C084-FC18-3642-B41E-55944B6A709E}"/>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5756610" y="5432091"/>
            <a:ext cx="2370055" cy="2696513"/>
          </a:xfrm>
          <a:prstGeom prst="rect">
            <a:avLst/>
          </a:prstGeom>
        </p:spPr>
      </p:pic>
      <p:pic>
        <p:nvPicPr>
          <p:cNvPr id="35" name="図 34">
            <a:extLst>
              <a:ext uri="{FF2B5EF4-FFF2-40B4-BE49-F238E27FC236}">
                <a16:creationId xmlns:a16="http://schemas.microsoft.com/office/drawing/2014/main" id="{1F7A74F4-E6EA-9296-7764-55233907AD3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8274632" y="5451501"/>
            <a:ext cx="2370055" cy="2733656"/>
          </a:xfrm>
          <a:prstGeom prst="rect">
            <a:avLst/>
          </a:prstGeom>
        </p:spPr>
      </p:pic>
      <p:sp>
        <p:nvSpPr>
          <p:cNvPr id="37" name="テキスト ボックス 171">
            <a:extLst>
              <a:ext uri="{FF2B5EF4-FFF2-40B4-BE49-F238E27FC236}">
                <a16:creationId xmlns:a16="http://schemas.microsoft.com/office/drawing/2014/main" id="{FD19933B-7C9D-DEE0-768C-D4807A6C3A60}"/>
              </a:ext>
            </a:extLst>
          </p:cNvPr>
          <p:cNvSpPr txBox="1"/>
          <p:nvPr/>
        </p:nvSpPr>
        <p:spPr bwMode="auto">
          <a:xfrm>
            <a:off x="396762" y="10197986"/>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タコ</a:t>
            </a:r>
            <a:r>
              <a:rPr lang="ja-JP" altLang="en-US" sz="1050">
                <a:effectLst/>
                <a:latin typeface="HGMaruGothicMPRO" panose="020F0600000000000000" pitchFamily="34" charset="-128"/>
                <a:ea typeface="HGMaruGothicMPRO" panose="020F0600000000000000" pitchFamily="34" charset="-128"/>
              </a:rPr>
              <a:t>、</a:t>
            </a:r>
            <a:r>
              <a:rPr lang="ja-JP" altLang="en-US" sz="1050">
                <a:latin typeface="HGMaruGothicMPRO" panose="020F0600000000000000" pitchFamily="34" charset="-128"/>
                <a:ea typeface="HGMaruGothicMPRO" panose="020F0600000000000000" pitchFamily="34" charset="-128"/>
              </a:rPr>
              <a:t>うなぎの</a:t>
            </a:r>
            <a:r>
              <a:rPr lang="ja-JP" altLang="en-US" sz="1050">
                <a:effectLst/>
                <a:latin typeface="HGMaruGothicMPRO" panose="020F0600000000000000" pitchFamily="34" charset="-128"/>
                <a:ea typeface="HGMaruGothicMPRO" panose="020F0600000000000000" pitchFamily="34" charset="-128"/>
              </a:rPr>
              <a:t>かば焼き</a:t>
            </a:r>
            <a:r>
              <a:rPr lang="ja-JP" altLang="en-US" sz="1050" dirty="0">
                <a:effectLst/>
                <a:latin typeface="HGMaruGothicMPRO" panose="020F0600000000000000" pitchFamily="34" charset="-128"/>
                <a:ea typeface="HGMaruGothicMPRO" panose="020F0600000000000000" pitchFamily="34" charset="-128"/>
              </a:rPr>
              <a:t>、豚肉、トウモロコシ、ゴーヤー、豆苗、ニンニク、玉ネギ、ショウガ、ミョウガ、中華風万能調味料、うどん</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販促のポイント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タコは定番の酢の物などの他、ガーリック炒めなどタコをたっぷり食べられるメニューを提案。半夏生のいわれをコト</a:t>
            </a:r>
            <a:r>
              <a:rPr lang="en-US" altLang="ja-JP" sz="1050" dirty="0">
                <a:effectLst/>
                <a:latin typeface="HGMaruGothicMPRO" panose="020F0600000000000000" pitchFamily="34" charset="-128"/>
                <a:ea typeface="HGMaruGothicMPRO" panose="020F0600000000000000" pitchFamily="34" charset="-128"/>
              </a:rPr>
              <a:t>POP</a:t>
            </a:r>
            <a:r>
              <a:rPr lang="ja-JP" altLang="en-US" sz="1050" dirty="0">
                <a:effectLst/>
                <a:latin typeface="HGMaruGothicMPRO" panose="020F0600000000000000" pitchFamily="34" charset="-128"/>
                <a:ea typeface="HGMaruGothicMPRO" panose="020F0600000000000000" pitchFamily="34" charset="-128"/>
              </a:rPr>
              <a:t>で紹介する。健康メニューは、「夏バテ防止」「食欲増進」として、薬味たっぷりのうどん、カレー類、酢の物、中華風メニューなどを提案する。</a:t>
            </a:r>
            <a:endParaRPr lang="en-US" altLang="ja-JP" sz="1050" dirty="0">
              <a:effectLst/>
              <a:latin typeface="HGMaruGothicMPRO" panose="020F0600000000000000" pitchFamily="34" charset="-128"/>
              <a:ea typeface="HGMaruGothicMPRO" panose="020F0600000000000000" pitchFamily="34" charset="-128"/>
            </a:endParaRPr>
          </a:p>
        </p:txBody>
      </p:sp>
      <p:pic>
        <p:nvPicPr>
          <p:cNvPr id="41" name="図 40">
            <a:extLst>
              <a:ext uri="{FF2B5EF4-FFF2-40B4-BE49-F238E27FC236}">
                <a16:creationId xmlns:a16="http://schemas.microsoft.com/office/drawing/2014/main" id="{1A075A79-1CE8-48F7-0C36-94A914A61EE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902240" y="9117697"/>
            <a:ext cx="1855611" cy="2622805"/>
          </a:xfrm>
          <a:prstGeom prst="rect">
            <a:avLst/>
          </a:prstGeom>
        </p:spPr>
      </p:pic>
      <p:pic>
        <p:nvPicPr>
          <p:cNvPr id="44" name="図 43">
            <a:extLst>
              <a:ext uri="{FF2B5EF4-FFF2-40B4-BE49-F238E27FC236}">
                <a16:creationId xmlns:a16="http://schemas.microsoft.com/office/drawing/2014/main" id="{78FCA7BB-FB74-E522-21F2-5C354239781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696820">
            <a:off x="7822562" y="9448049"/>
            <a:ext cx="2426794" cy="1820095"/>
          </a:xfrm>
          <a:prstGeom prst="rect">
            <a:avLst/>
          </a:prstGeom>
        </p:spPr>
      </p:pic>
      <p:pic>
        <p:nvPicPr>
          <p:cNvPr id="46" name="図 45">
            <a:extLst>
              <a:ext uri="{FF2B5EF4-FFF2-40B4-BE49-F238E27FC236}">
                <a16:creationId xmlns:a16="http://schemas.microsoft.com/office/drawing/2014/main" id="{3EC811DC-3DD1-0D6E-2781-2A6E0D099BC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964183" y="12300165"/>
            <a:ext cx="2454036" cy="2454036"/>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D3E139B644B4CA9513D21A39F6758" ma:contentTypeVersion="15" ma:contentTypeDescription="Create a new document." ma:contentTypeScope="" ma:versionID="41431db923cfa6729970ae52cdc6960f">
  <xsd:schema xmlns:xsd="http://www.w3.org/2001/XMLSchema" xmlns:xs="http://www.w3.org/2001/XMLSchema" xmlns:p="http://schemas.microsoft.com/office/2006/metadata/properties" xmlns:ns2="97bf2701-4b91-43ab-bb32-c47ccb016379" xmlns:ns3="a854727d-76ad-4a0b-9938-dee9e4be598e" targetNamespace="http://schemas.microsoft.com/office/2006/metadata/properties" ma:root="true" ma:fieldsID="79f8b39260b8272b28cd12f620a607f1" ns2:_="" ns3:_="">
    <xsd:import namespace="97bf2701-4b91-43ab-bb32-c47ccb016379"/>
    <xsd:import namespace="a854727d-76ad-4a0b-9938-dee9e4be59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f2701-4b91-43ab-bb32-c47ccb016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ad33ed4-6483-4797-8d50-6b93ecde42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54727d-76ad-4a0b-9938-dee9e4be598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cdf38f3-86d0-4ab9-89fc-4b326ddf22b9}" ma:internalName="TaxCatchAll" ma:showField="CatchAllData" ma:web="a854727d-76ad-4a0b-9938-dee9e4be59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854727d-76ad-4a0b-9938-dee9e4be598e" xsi:nil="true"/>
    <lcf76f155ced4ddcb4097134ff3c332f xmlns="97bf2701-4b91-43ab-bb32-c47ccb0163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DBB0-E8E5-4DD1-8153-816C83A09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f2701-4b91-43ab-bb32-c47ccb016379"/>
    <ds:schemaRef ds:uri="a854727d-76ad-4a0b-9938-dee9e4be59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57558</TotalTime>
  <Words>2894</Words>
  <Application>Microsoft Macintosh PowerPoint</Application>
  <PresentationFormat>ユーザー設定</PresentationFormat>
  <Paragraphs>363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　肇</dc:creator>
  <cp:lastModifiedBy>英昭 毛利</cp:lastModifiedBy>
  <cp:revision>748</cp:revision>
  <cp:lastPrinted>2021-09-17T00:08:02Z</cp:lastPrinted>
  <dcterms:created xsi:type="dcterms:W3CDTF">2019-06-14T00:16:28Z</dcterms:created>
  <dcterms:modified xsi:type="dcterms:W3CDTF">2025-04-07T21:53:59Z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0x01010049FD3E139B644B4CA9513D21A39F6758</vt:lpwstr>
  </property>
  <property fmtid="{D5CDD505-2E9C-101B-9397-08002B2CF9AE}" pid="3" name="MediaServiceImageTags">
    <vt:lpwstr/>
  </property>
</Properties>
</file>